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Cormorant Garamond Bold Italics" charset="1" panose="00000800000000000000"/>
      <p:regular r:id="rId27"/>
    </p:embeddedFont>
    <p:embeddedFont>
      <p:font typeface="Quicksand" charset="1" panose="00000000000000000000"/>
      <p:regular r:id="rId28"/>
    </p:embeddedFont>
    <p:embeddedFont>
      <p:font typeface="Quicksand Bold" charset="1" panose="00000000000000000000"/>
      <p:regular r:id="rId29"/>
    </p:embeddedFont>
    <p:embeddedFont>
      <p:font typeface="Horizon" charset="1" panose="02000500000000000000"/>
      <p:regular r:id="rId30"/>
    </p:embeddedFont>
    <p:embeddedFont>
      <p:font typeface="Bebas Neue" charset="1" panose="00000500000000000000"/>
      <p:regular r:id="rId31"/>
    </p:embeddedFont>
    <p:embeddedFont>
      <p:font typeface="HK Modular" charset="1" panose="00000800000000000000"/>
      <p:regular r:id="rId32"/>
    </p:embeddedFont>
    <p:embeddedFont>
      <p:font typeface="Architype Bayer-type" charset="1" panose="02000500090000020004"/>
      <p:regular r:id="rId33"/>
    </p:embeddedFont>
    <p:embeddedFont>
      <p:font typeface="Comic Sans" charset="1" panose="03000702030302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github.com/GaneshMunagala714/Snake_Game_AI/tree/main"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43764" y="2478342"/>
            <a:ext cx="16229942"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Group Project</a:t>
            </a: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37539" y="5908475"/>
            <a:ext cx="12812922" cy="1704669"/>
          </a:xfrm>
          <a:prstGeom prst="rect">
            <a:avLst/>
          </a:prstGeom>
        </p:spPr>
        <p:txBody>
          <a:bodyPr anchor="t" rtlCol="false" tIns="0" lIns="0" bIns="0" rIns="0">
            <a:spAutoFit/>
          </a:bodyPr>
          <a:lstStyle/>
          <a:p>
            <a:pPr algn="ctr">
              <a:lnSpc>
                <a:spcPts val="6844"/>
              </a:lnSpc>
            </a:pPr>
            <a:r>
              <a:rPr lang="en-US" sz="4889">
                <a:solidFill>
                  <a:srgbClr val="0F4662"/>
                </a:solidFill>
                <a:latin typeface="Quicksand"/>
                <a:ea typeface="Quicksand"/>
                <a:cs typeface="Quicksand"/>
                <a:sym typeface="Quicksand"/>
              </a:rPr>
              <a:t>Snake Game AI: Deep Q-Learning vs PPO</a:t>
            </a:r>
          </a:p>
          <a:p>
            <a:pPr algn="ctr" marL="0" indent="0" lvl="0">
              <a:lnSpc>
                <a:spcPts val="6844"/>
              </a:lnSpc>
              <a:spcBef>
                <a:spcPct val="0"/>
              </a:spcBef>
            </a:pPr>
          </a:p>
        </p:txBody>
      </p:sp>
      <p:sp>
        <p:nvSpPr>
          <p:cNvPr name="TextBox 7" id="7"/>
          <p:cNvSpPr txBox="true"/>
          <p:nvPr/>
        </p:nvSpPr>
        <p:spPr>
          <a:xfrm rot="0">
            <a:off x="5649752" y="7032069"/>
            <a:ext cx="6988496" cy="525825"/>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05 MAY, 2025</a:t>
            </a:r>
          </a:p>
        </p:txBody>
      </p:sp>
      <p:sp>
        <p:nvSpPr>
          <p:cNvPr name="TextBox 8" id="8"/>
          <p:cNvSpPr txBox="true"/>
          <p:nvPr/>
        </p:nvSpPr>
        <p:spPr>
          <a:xfrm rot="0">
            <a:off x="3322179" y="1967581"/>
            <a:ext cx="11643643" cy="52976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Prepared by Team KK</a:t>
            </a:r>
          </a:p>
        </p:txBody>
      </p:sp>
      <p:sp>
        <p:nvSpPr>
          <p:cNvPr name="Freeform 9" id="9"/>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1915073" y="1684924"/>
            <a:ext cx="5344227" cy="7573376"/>
            <a:chOff x="0" y="0"/>
            <a:chExt cx="827961" cy="1173314"/>
          </a:xfrm>
        </p:grpSpPr>
        <p:sp>
          <p:nvSpPr>
            <p:cNvPr name="Freeform 6" id="6"/>
            <p:cNvSpPr/>
            <p:nvPr/>
          </p:nvSpPr>
          <p:spPr>
            <a:xfrm flipH="false" flipV="false" rot="0">
              <a:off x="0" y="0"/>
              <a:ext cx="827961" cy="1173314"/>
            </a:xfrm>
            <a:custGeom>
              <a:avLst/>
              <a:gdLst/>
              <a:ahLst/>
              <a:cxnLst/>
              <a:rect r="r" b="b" t="t" l="l"/>
              <a:pathLst>
                <a:path h="1173314" w="827961">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76527" t="0" r="-76527" b="0"/>
              </a:stretch>
            </a:blipFill>
          </p:spPr>
        </p:sp>
      </p:grpSp>
      <p:sp>
        <p:nvSpPr>
          <p:cNvPr name="TextBox 7" id="7"/>
          <p:cNvSpPr txBox="true"/>
          <p:nvPr/>
        </p:nvSpPr>
        <p:spPr>
          <a:xfrm rot="0">
            <a:off x="1028700" y="599709"/>
            <a:ext cx="570284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Algorithms:</a:t>
            </a:r>
          </a:p>
        </p:txBody>
      </p:sp>
      <p:sp>
        <p:nvSpPr>
          <p:cNvPr name="TextBox 8" id="8"/>
          <p:cNvSpPr txBox="true"/>
          <p:nvPr/>
        </p:nvSpPr>
        <p:spPr>
          <a:xfrm rot="0">
            <a:off x="1028700" y="2434248"/>
            <a:ext cx="10527757" cy="1514401"/>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Po</a:t>
            </a:r>
            <a:r>
              <a:rPr lang="en-US" sz="2400">
                <a:solidFill>
                  <a:srgbClr val="0F4662"/>
                </a:solidFill>
                <a:latin typeface="Quicksand"/>
                <a:ea typeface="Quicksand"/>
                <a:cs typeface="Quicksand"/>
                <a:sym typeface="Quicksand"/>
              </a:rPr>
              <a:t>licy-based reinforcement learning method.</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Uses stochastic policy and clipped loss function.</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Optimizes pol</a:t>
            </a:r>
            <a:r>
              <a:rPr lang="en-US" sz="2400">
                <a:solidFill>
                  <a:srgbClr val="0F4662"/>
                </a:solidFill>
                <a:latin typeface="Quicksand"/>
                <a:ea typeface="Quicksand"/>
                <a:cs typeface="Quicksand"/>
                <a:sym typeface="Quicksand"/>
              </a:rPr>
              <a:t>icy after each episode with stability.</a:t>
            </a:r>
          </a:p>
        </p:txBody>
      </p:sp>
      <p:sp>
        <p:nvSpPr>
          <p:cNvPr name="TextBox 9" id="9"/>
          <p:cNvSpPr txBox="true"/>
          <p:nvPr/>
        </p:nvSpPr>
        <p:spPr>
          <a:xfrm rot="0">
            <a:off x="1387316" y="3967698"/>
            <a:ext cx="10527757" cy="5772398"/>
          </a:xfrm>
          <a:prstGeom prst="rect">
            <a:avLst/>
          </a:prstGeom>
        </p:spPr>
        <p:txBody>
          <a:bodyPr anchor="t" rtlCol="false" tIns="0" lIns="0" bIns="0" rIns="0">
            <a:spAutoFit/>
          </a:bodyPr>
          <a:lstStyle/>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State Input</a:t>
            </a:r>
            <a:r>
              <a:rPr lang="en-US" sz="2699">
                <a:solidFill>
                  <a:srgbClr val="0F4662"/>
                </a:solidFill>
                <a:latin typeface="Quicksand"/>
                <a:ea typeface="Quicksand"/>
                <a:cs typeface="Quicksand"/>
                <a:sym typeface="Quicksand"/>
              </a:rPr>
              <a:t>: 11 binary features (danger, direction, food)</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Po</a:t>
            </a:r>
            <a:r>
              <a:rPr lang="en-US" b="true" sz="2699">
                <a:solidFill>
                  <a:srgbClr val="0F4662"/>
                </a:solidFill>
                <a:latin typeface="Quicksand Bold"/>
                <a:ea typeface="Quicksand Bold"/>
                <a:cs typeface="Quicksand Bold"/>
                <a:sym typeface="Quicksand Bold"/>
              </a:rPr>
              <a:t>licy Network</a:t>
            </a:r>
            <a:r>
              <a:rPr lang="en-US" sz="2699">
                <a:solidFill>
                  <a:srgbClr val="0F4662"/>
                </a:solidFill>
                <a:latin typeface="Quicksand"/>
                <a:ea typeface="Quicksand"/>
                <a:cs typeface="Quicksand"/>
                <a:sym typeface="Quicksand"/>
              </a:rPr>
              <a:t>: Outputs action probabilities using softmax</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Action Selection</a:t>
            </a:r>
            <a:r>
              <a:rPr lang="en-US" sz="2699">
                <a:solidFill>
                  <a:srgbClr val="0F4662"/>
                </a:solidFill>
                <a:latin typeface="Quicksand"/>
                <a:ea typeface="Quicksand"/>
                <a:cs typeface="Quicksand"/>
                <a:sym typeface="Quicksand"/>
              </a:rPr>
              <a:t>: Samples from distribution; stores log-probs</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Tr</a:t>
            </a:r>
            <a:r>
              <a:rPr lang="en-US" b="true" sz="2699">
                <a:solidFill>
                  <a:srgbClr val="0F4662"/>
                </a:solidFill>
                <a:latin typeface="Quicksand Bold"/>
                <a:ea typeface="Quicksand Bold"/>
                <a:cs typeface="Quicksand Bold"/>
                <a:sym typeface="Quicksand Bold"/>
              </a:rPr>
              <a:t>aining (per episode):</a:t>
            </a:r>
          </a:p>
          <a:p>
            <a:pPr algn="l" marL="1165857" indent="-388619" lvl="2">
              <a:lnSpc>
                <a:spcPts val="4589"/>
              </a:lnSpc>
              <a:buFont typeface="Arial"/>
              <a:buChar char="⚬"/>
            </a:pPr>
            <a:r>
              <a:rPr lang="en-US" sz="2699">
                <a:solidFill>
                  <a:srgbClr val="0F4662"/>
                </a:solidFill>
                <a:latin typeface="Quicksand"/>
                <a:ea typeface="Quicksand"/>
                <a:cs typeface="Quicksand"/>
                <a:sym typeface="Quicksand"/>
              </a:rPr>
              <a:t>Computes returns and advantages</a:t>
            </a:r>
          </a:p>
          <a:p>
            <a:pPr algn="l" marL="1165857" indent="-388619" lvl="2">
              <a:lnSpc>
                <a:spcPts val="4589"/>
              </a:lnSpc>
              <a:buFont typeface="Arial"/>
              <a:buChar char="⚬"/>
            </a:pPr>
            <a:r>
              <a:rPr lang="en-US" sz="2699">
                <a:solidFill>
                  <a:srgbClr val="0F4662"/>
                </a:solidFill>
                <a:latin typeface="Quicksand"/>
                <a:ea typeface="Quicksand"/>
                <a:cs typeface="Quicksand"/>
                <a:sym typeface="Quicksand"/>
              </a:rPr>
              <a:t>Uses</a:t>
            </a:r>
            <a:r>
              <a:rPr lang="en-US" sz="2699">
                <a:solidFill>
                  <a:srgbClr val="0F4662"/>
                </a:solidFill>
                <a:latin typeface="Quicksand"/>
                <a:ea typeface="Quicksand"/>
                <a:cs typeface="Quicksand"/>
                <a:sym typeface="Quicksand"/>
              </a:rPr>
              <a:t> </a:t>
            </a:r>
            <a:r>
              <a:rPr lang="en-US" sz="2699">
                <a:solidFill>
                  <a:srgbClr val="0F4662"/>
                </a:solidFill>
                <a:latin typeface="Quicksand"/>
                <a:ea typeface="Quicksand"/>
                <a:cs typeface="Quicksand"/>
                <a:sym typeface="Quicksand"/>
              </a:rPr>
              <a:t>clipped</a:t>
            </a:r>
            <a:r>
              <a:rPr lang="en-US" sz="2699">
                <a:solidFill>
                  <a:srgbClr val="0F4662"/>
                </a:solidFill>
                <a:latin typeface="Quicksand"/>
                <a:ea typeface="Quicksand"/>
                <a:cs typeface="Quicksand"/>
                <a:sym typeface="Quicksand"/>
              </a:rPr>
              <a:t> </a:t>
            </a:r>
            <a:r>
              <a:rPr lang="en-US" sz="2699">
                <a:solidFill>
                  <a:srgbClr val="0F4662"/>
                </a:solidFill>
                <a:latin typeface="Quicksand"/>
                <a:ea typeface="Quicksand"/>
                <a:cs typeface="Quicksand"/>
                <a:sym typeface="Quicksand"/>
              </a:rPr>
              <a:t>surrogate</a:t>
            </a:r>
            <a:r>
              <a:rPr lang="en-US" sz="2699">
                <a:solidFill>
                  <a:srgbClr val="0F4662"/>
                </a:solidFill>
                <a:latin typeface="Quicksand"/>
                <a:ea typeface="Quicksand"/>
                <a:cs typeface="Quicksand"/>
                <a:sym typeface="Quicksand"/>
              </a:rPr>
              <a:t> </a:t>
            </a:r>
            <a:r>
              <a:rPr lang="en-US" sz="2699">
                <a:solidFill>
                  <a:srgbClr val="0F4662"/>
                </a:solidFill>
                <a:latin typeface="Quicksand"/>
                <a:ea typeface="Quicksand"/>
                <a:cs typeface="Quicksand"/>
                <a:sym typeface="Quicksand"/>
              </a:rPr>
              <a:t>l</a:t>
            </a:r>
            <a:r>
              <a:rPr lang="en-US" sz="2699">
                <a:solidFill>
                  <a:srgbClr val="0F4662"/>
                </a:solidFill>
                <a:latin typeface="Quicksand"/>
                <a:ea typeface="Quicksand"/>
                <a:cs typeface="Quicksand"/>
                <a:sym typeface="Quicksand"/>
              </a:rPr>
              <a:t>oss </a:t>
            </a:r>
            <a:r>
              <a:rPr lang="en-US" sz="2699">
                <a:solidFill>
                  <a:srgbClr val="0F4662"/>
                </a:solidFill>
                <a:latin typeface="Quicksand"/>
                <a:ea typeface="Quicksand"/>
                <a:cs typeface="Quicksand"/>
                <a:sym typeface="Quicksand"/>
              </a:rPr>
              <a:t>to</a:t>
            </a:r>
            <a:r>
              <a:rPr lang="en-US" sz="2699">
                <a:solidFill>
                  <a:srgbClr val="0F4662"/>
                </a:solidFill>
                <a:latin typeface="Quicksand"/>
                <a:ea typeface="Quicksand"/>
                <a:cs typeface="Quicksand"/>
                <a:sym typeface="Quicksand"/>
              </a:rPr>
              <a:t> en</a:t>
            </a:r>
            <a:r>
              <a:rPr lang="en-US" sz="2699">
                <a:solidFill>
                  <a:srgbClr val="0F4662"/>
                </a:solidFill>
                <a:latin typeface="Quicksand"/>
                <a:ea typeface="Quicksand"/>
                <a:cs typeface="Quicksand"/>
                <a:sym typeface="Quicksand"/>
              </a:rPr>
              <a:t>su</a:t>
            </a:r>
            <a:r>
              <a:rPr lang="en-US" sz="2699">
                <a:solidFill>
                  <a:srgbClr val="0F4662"/>
                </a:solidFill>
                <a:latin typeface="Quicksand"/>
                <a:ea typeface="Quicksand"/>
                <a:cs typeface="Quicksand"/>
                <a:sym typeface="Quicksand"/>
              </a:rPr>
              <a:t>re </a:t>
            </a:r>
            <a:r>
              <a:rPr lang="en-US" sz="2699">
                <a:solidFill>
                  <a:srgbClr val="0F4662"/>
                </a:solidFill>
                <a:latin typeface="Quicksand"/>
                <a:ea typeface="Quicksand"/>
                <a:cs typeface="Quicksand"/>
                <a:sym typeface="Quicksand"/>
              </a:rPr>
              <a:t>s</a:t>
            </a:r>
            <a:r>
              <a:rPr lang="en-US" sz="2699">
                <a:solidFill>
                  <a:srgbClr val="0F4662"/>
                </a:solidFill>
                <a:latin typeface="Quicksand"/>
                <a:ea typeface="Quicksand"/>
                <a:cs typeface="Quicksand"/>
                <a:sym typeface="Quicksand"/>
              </a:rPr>
              <a:t>ta</a:t>
            </a:r>
            <a:r>
              <a:rPr lang="en-US" sz="2699">
                <a:solidFill>
                  <a:srgbClr val="0F4662"/>
                </a:solidFill>
                <a:latin typeface="Quicksand"/>
                <a:ea typeface="Quicksand"/>
                <a:cs typeface="Quicksand"/>
                <a:sym typeface="Quicksand"/>
              </a:rPr>
              <a:t>bl</a:t>
            </a:r>
            <a:r>
              <a:rPr lang="en-US" sz="2699">
                <a:solidFill>
                  <a:srgbClr val="0F4662"/>
                </a:solidFill>
                <a:latin typeface="Quicksand"/>
                <a:ea typeface="Quicksand"/>
                <a:cs typeface="Quicksand"/>
                <a:sym typeface="Quicksand"/>
              </a:rPr>
              <a:t>e </a:t>
            </a:r>
            <a:r>
              <a:rPr lang="en-US" sz="2699">
                <a:solidFill>
                  <a:srgbClr val="0F4662"/>
                </a:solidFill>
                <a:latin typeface="Quicksand"/>
                <a:ea typeface="Quicksand"/>
                <a:cs typeface="Quicksand"/>
                <a:sym typeface="Quicksand"/>
              </a:rPr>
              <a:t>po</a:t>
            </a:r>
            <a:r>
              <a:rPr lang="en-US" sz="2699">
                <a:solidFill>
                  <a:srgbClr val="0F4662"/>
                </a:solidFill>
                <a:latin typeface="Quicksand"/>
                <a:ea typeface="Quicksand"/>
                <a:cs typeface="Quicksand"/>
                <a:sym typeface="Quicksand"/>
              </a:rPr>
              <a:t>l</a:t>
            </a:r>
            <a:r>
              <a:rPr lang="en-US" sz="2699">
                <a:solidFill>
                  <a:srgbClr val="0F4662"/>
                </a:solidFill>
                <a:latin typeface="Quicksand"/>
                <a:ea typeface="Quicksand"/>
                <a:cs typeface="Quicksand"/>
                <a:sym typeface="Quicksand"/>
              </a:rPr>
              <a:t>icy </a:t>
            </a:r>
            <a:r>
              <a:rPr lang="en-US" sz="2699">
                <a:solidFill>
                  <a:srgbClr val="0F4662"/>
                </a:solidFill>
                <a:latin typeface="Quicksand"/>
                <a:ea typeface="Quicksand"/>
                <a:cs typeface="Quicksand"/>
                <a:sym typeface="Quicksand"/>
              </a:rPr>
              <a:t>u</a:t>
            </a:r>
            <a:r>
              <a:rPr lang="en-US" sz="2699">
                <a:solidFill>
                  <a:srgbClr val="0F4662"/>
                </a:solidFill>
                <a:latin typeface="Quicksand"/>
                <a:ea typeface="Quicksand"/>
                <a:cs typeface="Quicksand"/>
                <a:sym typeface="Quicksand"/>
              </a:rPr>
              <a:t>pdat</a:t>
            </a:r>
            <a:r>
              <a:rPr lang="en-US" sz="2699">
                <a:solidFill>
                  <a:srgbClr val="0F4662"/>
                </a:solidFill>
                <a:latin typeface="Quicksand"/>
                <a:ea typeface="Quicksand"/>
                <a:cs typeface="Quicksand"/>
                <a:sym typeface="Quicksand"/>
              </a:rPr>
              <a:t>es</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Objective</a:t>
            </a:r>
            <a:r>
              <a:rPr lang="en-US" sz="2699">
                <a:solidFill>
                  <a:srgbClr val="0F4662"/>
                </a:solidFill>
                <a:latin typeface="Quicksand"/>
                <a:ea typeface="Quicksand"/>
                <a:cs typeface="Quicksand"/>
                <a:sym typeface="Quicksand"/>
              </a:rPr>
              <a:t>: Maximize expected rewards while limiting large policy shifts</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Logs</a:t>
            </a:r>
            <a:r>
              <a:rPr lang="en-US" sz="2699">
                <a:solidFill>
                  <a:srgbClr val="0F4662"/>
                </a:solidFill>
                <a:latin typeface="Quicksand"/>
                <a:ea typeface="Quicksand"/>
                <a:cs typeface="Quicksand"/>
                <a:sym typeface="Quicksand"/>
              </a:rPr>
              <a:t>: Episode rewards tracked in ppo_training_log.csv</a:t>
            </a:r>
          </a:p>
        </p:txBody>
      </p:sp>
      <p:sp>
        <p:nvSpPr>
          <p:cNvPr name="TextBox 10" id="10"/>
          <p:cNvSpPr txBox="true"/>
          <p:nvPr/>
        </p:nvSpPr>
        <p:spPr>
          <a:xfrm rot="0">
            <a:off x="1028700" y="1914768"/>
            <a:ext cx="10527757"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PPO Agent (Proximal Policy Optimization) : </a:t>
            </a:r>
          </a:p>
        </p:txBody>
      </p:sp>
      <p:sp>
        <p:nvSpPr>
          <p:cNvPr name="TextBox 11" id="11"/>
          <p:cNvSpPr txBox="true"/>
          <p:nvPr/>
        </p:nvSpPr>
        <p:spPr>
          <a:xfrm rot="0">
            <a:off x="12233450" y="6853897"/>
            <a:ext cx="5702843" cy="1339313"/>
          </a:xfrm>
          <a:prstGeom prst="rect">
            <a:avLst/>
          </a:prstGeom>
        </p:spPr>
        <p:txBody>
          <a:bodyPr anchor="t" rtlCol="false" tIns="0" lIns="0" bIns="0" rIns="0">
            <a:spAutoFit/>
          </a:bodyPr>
          <a:lstStyle/>
          <a:p>
            <a:pPr algn="l" marL="0" indent="0" lvl="0">
              <a:lnSpc>
                <a:spcPts val="5460"/>
              </a:lnSpc>
              <a:spcBef>
                <a:spcPct val="0"/>
              </a:spcBef>
            </a:pPr>
            <a:r>
              <a:rPr lang="en-US" b="true" sz="3900" i="true">
                <a:solidFill>
                  <a:srgbClr val="60C9F0"/>
                </a:solidFill>
                <a:latin typeface="Cormorant Garamond Bold Italics"/>
                <a:ea typeface="Cormorant Garamond Bold Italics"/>
                <a:cs typeface="Cormorant Garamond Bold Italics"/>
                <a:sym typeface="Cormorant Garamond Bold Italics"/>
              </a:rPr>
              <a:t>PPO (Proximal Policy Optimization)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3094" y="2073922"/>
            <a:ext cx="8265595" cy="7378184"/>
          </a:xfrm>
          <a:custGeom>
            <a:avLst/>
            <a:gdLst/>
            <a:ahLst/>
            <a:cxnLst/>
            <a:rect r="r" b="b" t="t" l="l"/>
            <a:pathLst>
              <a:path h="7378184" w="8265595">
                <a:moveTo>
                  <a:pt x="0" y="0"/>
                </a:moveTo>
                <a:lnTo>
                  <a:pt x="8265595" y="0"/>
                </a:lnTo>
                <a:lnTo>
                  <a:pt x="8265595" y="7378185"/>
                </a:lnTo>
                <a:lnTo>
                  <a:pt x="0" y="7378185"/>
                </a:lnTo>
                <a:lnTo>
                  <a:pt x="0" y="0"/>
                </a:lnTo>
                <a:close/>
              </a:path>
            </a:pathLst>
          </a:custGeom>
          <a:blipFill>
            <a:blip r:embed="rId2"/>
            <a:stretch>
              <a:fillRect l="-19018" t="0" r="0" b="0"/>
            </a:stretch>
          </a:blipFill>
        </p:spPr>
      </p:sp>
      <p:sp>
        <p:nvSpPr>
          <p:cNvPr name="Freeform 3" id="3"/>
          <p:cNvSpPr/>
          <p:nvPr/>
        </p:nvSpPr>
        <p:spPr>
          <a:xfrm flipH="false" flipV="false" rot="0">
            <a:off x="9692266" y="2073922"/>
            <a:ext cx="7862146" cy="7381789"/>
          </a:xfrm>
          <a:custGeom>
            <a:avLst/>
            <a:gdLst/>
            <a:ahLst/>
            <a:cxnLst/>
            <a:rect r="r" b="b" t="t" l="l"/>
            <a:pathLst>
              <a:path h="7381789" w="7862146">
                <a:moveTo>
                  <a:pt x="0" y="0"/>
                </a:moveTo>
                <a:lnTo>
                  <a:pt x="7862146" y="0"/>
                </a:lnTo>
                <a:lnTo>
                  <a:pt x="7862146" y="7381790"/>
                </a:lnTo>
                <a:lnTo>
                  <a:pt x="0" y="7381790"/>
                </a:lnTo>
                <a:lnTo>
                  <a:pt x="0" y="0"/>
                </a:lnTo>
                <a:close/>
              </a:path>
            </a:pathLst>
          </a:custGeom>
          <a:blipFill>
            <a:blip r:embed="rId3"/>
            <a:stretch>
              <a:fillRect l="-17382" t="0" r="-23709" b="0"/>
            </a:stretch>
          </a:blipFill>
        </p:spPr>
      </p:sp>
      <p:sp>
        <p:nvSpPr>
          <p:cNvPr name="TextBox 4" id="4"/>
          <p:cNvSpPr txBox="true"/>
          <p:nvPr/>
        </p:nvSpPr>
        <p:spPr>
          <a:xfrm rot="0">
            <a:off x="1028700" y="599709"/>
            <a:ext cx="11537525"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Code Explanation &amp; Execution :</a:t>
            </a:r>
          </a:p>
        </p:txBody>
      </p:sp>
      <p:sp>
        <p:nvSpPr>
          <p:cNvPr name="TextBox 5" id="5"/>
          <p:cNvSpPr txBox="true"/>
          <p:nvPr/>
        </p:nvSpPr>
        <p:spPr>
          <a:xfrm rot="0">
            <a:off x="447102" y="8512278"/>
            <a:ext cx="9837579" cy="939828"/>
          </a:xfrm>
          <a:prstGeom prst="rect">
            <a:avLst/>
          </a:prstGeom>
        </p:spPr>
        <p:txBody>
          <a:bodyPr anchor="t" rtlCol="false" tIns="0" lIns="0" bIns="0" rIns="0">
            <a:spAutoFit/>
          </a:bodyPr>
          <a:lstStyle/>
          <a:p>
            <a:pPr algn="ctr">
              <a:lnSpc>
                <a:spcPts val="7989"/>
              </a:lnSpc>
              <a:spcBef>
                <a:spcPct val="0"/>
              </a:spcBef>
            </a:pPr>
            <a:r>
              <a:rPr lang="en-US" sz="4699">
                <a:solidFill>
                  <a:srgbClr val="FFFFFF"/>
                </a:solidFill>
                <a:latin typeface="HK Modular"/>
                <a:ea typeface="HK Modular"/>
                <a:cs typeface="HK Modular"/>
                <a:sym typeface="HK Modular"/>
              </a:rPr>
              <a:t>Explanation </a:t>
            </a:r>
          </a:p>
        </p:txBody>
      </p:sp>
      <p:sp>
        <p:nvSpPr>
          <p:cNvPr name="TextBox 6" id="6"/>
          <p:cNvSpPr txBox="true"/>
          <p:nvPr/>
        </p:nvSpPr>
        <p:spPr>
          <a:xfrm rot="0">
            <a:off x="8742544" y="8512278"/>
            <a:ext cx="9837579" cy="939828"/>
          </a:xfrm>
          <a:prstGeom prst="rect">
            <a:avLst/>
          </a:prstGeom>
        </p:spPr>
        <p:txBody>
          <a:bodyPr anchor="t" rtlCol="false" tIns="0" lIns="0" bIns="0" rIns="0">
            <a:spAutoFit/>
          </a:bodyPr>
          <a:lstStyle/>
          <a:p>
            <a:pPr algn="ctr">
              <a:lnSpc>
                <a:spcPts val="7989"/>
              </a:lnSpc>
              <a:spcBef>
                <a:spcPct val="0"/>
              </a:spcBef>
            </a:pPr>
            <a:r>
              <a:rPr lang="en-US" sz="4699">
                <a:solidFill>
                  <a:srgbClr val="FFFFFF"/>
                </a:solidFill>
                <a:latin typeface="HK Modular"/>
                <a:ea typeface="HK Modular"/>
                <a:cs typeface="HK Modular"/>
                <a:sym typeface="HK Modular"/>
              </a:rPr>
              <a:t>Execution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3239991" y="8447377"/>
            <a:ext cx="810923" cy="8109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0"/>
            </a:solidFill>
          </p:spPr>
        </p:sp>
        <p:sp>
          <p:nvSpPr>
            <p:cNvPr name="TextBox 4" id="4"/>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0111218" y="7312902"/>
            <a:ext cx="810923" cy="8109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ECB"/>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grpSp>
        <p:nvGrpSpPr>
          <p:cNvPr name="Group 8" id="8"/>
          <p:cNvGrpSpPr/>
          <p:nvPr/>
        </p:nvGrpSpPr>
        <p:grpSpPr>
          <a:xfrm rot="0">
            <a:off x="10111218" y="8439962"/>
            <a:ext cx="810923" cy="81092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ECB"/>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grpSp>
        <p:nvGrpSpPr>
          <p:cNvPr name="Group 11" id="11"/>
          <p:cNvGrpSpPr/>
          <p:nvPr/>
        </p:nvGrpSpPr>
        <p:grpSpPr>
          <a:xfrm rot="0">
            <a:off x="3239991" y="7397621"/>
            <a:ext cx="810923" cy="8109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F98"/>
            </a:solidFill>
          </p:spPr>
        </p:sp>
        <p:sp>
          <p:nvSpPr>
            <p:cNvPr name="TextBox 13" id="13"/>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sp>
        <p:nvSpPr>
          <p:cNvPr name="Freeform 14" id="14"/>
          <p:cNvSpPr/>
          <p:nvPr/>
        </p:nvSpPr>
        <p:spPr>
          <a:xfrm flipH="false" flipV="false" rot="0">
            <a:off x="2573814" y="1821707"/>
            <a:ext cx="12642870" cy="5262595"/>
          </a:xfrm>
          <a:custGeom>
            <a:avLst/>
            <a:gdLst/>
            <a:ahLst/>
            <a:cxnLst/>
            <a:rect r="r" b="b" t="t" l="l"/>
            <a:pathLst>
              <a:path h="5262595" w="12642870">
                <a:moveTo>
                  <a:pt x="0" y="0"/>
                </a:moveTo>
                <a:lnTo>
                  <a:pt x="12642870" y="0"/>
                </a:lnTo>
                <a:lnTo>
                  <a:pt x="12642870" y="5262595"/>
                </a:lnTo>
                <a:lnTo>
                  <a:pt x="0" y="5262595"/>
                </a:lnTo>
                <a:lnTo>
                  <a:pt x="0" y="0"/>
                </a:lnTo>
                <a:close/>
              </a:path>
            </a:pathLst>
          </a:custGeom>
          <a:blipFill>
            <a:blip r:embed="rId2"/>
            <a:stretch>
              <a:fillRect l="0" t="0" r="0" b="0"/>
            </a:stretch>
          </a:blipFill>
        </p:spPr>
      </p:sp>
      <p:sp>
        <p:nvSpPr>
          <p:cNvPr name="TextBox 15" id="15"/>
          <p:cNvSpPr txBox="true"/>
          <p:nvPr/>
        </p:nvSpPr>
        <p:spPr>
          <a:xfrm rot="0">
            <a:off x="1028700" y="599709"/>
            <a:ext cx="11537525"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Evaluation Metrics :</a:t>
            </a:r>
          </a:p>
        </p:txBody>
      </p:sp>
      <p:sp>
        <p:nvSpPr>
          <p:cNvPr name="TextBox 16" id="16"/>
          <p:cNvSpPr txBox="true"/>
          <p:nvPr/>
        </p:nvSpPr>
        <p:spPr>
          <a:xfrm rot="0">
            <a:off x="4450925" y="8616631"/>
            <a:ext cx="4693075" cy="415265"/>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Average reward per episode</a:t>
            </a:r>
          </a:p>
        </p:txBody>
      </p:sp>
      <p:sp>
        <p:nvSpPr>
          <p:cNvPr name="TextBox 17" id="17"/>
          <p:cNvSpPr txBox="true"/>
          <p:nvPr/>
        </p:nvSpPr>
        <p:spPr>
          <a:xfrm rot="0">
            <a:off x="11322153" y="7313285"/>
            <a:ext cx="4693075" cy="83434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Learning speed (sample complexity)</a:t>
            </a:r>
          </a:p>
        </p:txBody>
      </p:sp>
      <p:sp>
        <p:nvSpPr>
          <p:cNvPr name="TextBox 18" id="18"/>
          <p:cNvSpPr txBox="true"/>
          <p:nvPr/>
        </p:nvSpPr>
        <p:spPr>
          <a:xfrm rot="0">
            <a:off x="4450925" y="7658641"/>
            <a:ext cx="4693075" cy="415265"/>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Score per episode</a:t>
            </a:r>
          </a:p>
        </p:txBody>
      </p:sp>
      <p:sp>
        <p:nvSpPr>
          <p:cNvPr name="TextBox 19" id="19"/>
          <p:cNvSpPr txBox="true"/>
          <p:nvPr/>
        </p:nvSpPr>
        <p:spPr>
          <a:xfrm rot="0">
            <a:off x="11407915" y="8423960"/>
            <a:ext cx="4693075" cy="83434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Stability and convergence over time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1267581" y="3327887"/>
            <a:ext cx="17020419" cy="3899911"/>
            <a:chOff x="0" y="0"/>
            <a:chExt cx="4482744" cy="1027137"/>
          </a:xfrm>
        </p:grpSpPr>
        <p:sp>
          <p:nvSpPr>
            <p:cNvPr name="Freeform 3" id="3"/>
            <p:cNvSpPr/>
            <p:nvPr/>
          </p:nvSpPr>
          <p:spPr>
            <a:xfrm flipH="false" flipV="false" rot="0">
              <a:off x="0" y="0"/>
              <a:ext cx="4482744" cy="1027137"/>
            </a:xfrm>
            <a:custGeom>
              <a:avLst/>
              <a:gdLst/>
              <a:ahLst/>
              <a:cxnLst/>
              <a:rect r="r" b="b" t="t" l="l"/>
              <a:pathLst>
                <a:path h="1027137" w="4482744">
                  <a:moveTo>
                    <a:pt x="23198" y="0"/>
                  </a:moveTo>
                  <a:lnTo>
                    <a:pt x="4459546" y="0"/>
                  </a:lnTo>
                  <a:cubicBezTo>
                    <a:pt x="4472358" y="0"/>
                    <a:pt x="4482744" y="10386"/>
                    <a:pt x="4482744" y="23198"/>
                  </a:cubicBezTo>
                  <a:lnTo>
                    <a:pt x="4482744" y="1003939"/>
                  </a:lnTo>
                  <a:cubicBezTo>
                    <a:pt x="4482744" y="1016751"/>
                    <a:pt x="4472358" y="1027137"/>
                    <a:pt x="4459546" y="1027137"/>
                  </a:cubicBezTo>
                  <a:lnTo>
                    <a:pt x="23198" y="1027137"/>
                  </a:lnTo>
                  <a:cubicBezTo>
                    <a:pt x="10386" y="1027137"/>
                    <a:pt x="0" y="1016751"/>
                    <a:pt x="0" y="1003939"/>
                  </a:cubicBezTo>
                  <a:lnTo>
                    <a:pt x="0" y="23198"/>
                  </a:lnTo>
                  <a:cubicBezTo>
                    <a:pt x="0" y="10386"/>
                    <a:pt x="10386" y="0"/>
                    <a:pt x="23198" y="0"/>
                  </a:cubicBezTo>
                  <a:close/>
                </a:path>
              </a:pathLst>
            </a:custGeom>
            <a:solidFill>
              <a:srgbClr val="FFFFFF"/>
            </a:solidFill>
          </p:spPr>
        </p:sp>
        <p:sp>
          <p:nvSpPr>
            <p:cNvPr name="TextBox 4" id="4"/>
            <p:cNvSpPr txBox="true"/>
            <p:nvPr/>
          </p:nvSpPr>
          <p:spPr>
            <a:xfrm>
              <a:off x="0" y="-123825"/>
              <a:ext cx="4482744" cy="1150962"/>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473043" y="3327887"/>
            <a:ext cx="16609495" cy="3899911"/>
          </a:xfrm>
          <a:custGeom>
            <a:avLst/>
            <a:gdLst/>
            <a:ahLst/>
            <a:cxnLst/>
            <a:rect r="r" b="b" t="t" l="l"/>
            <a:pathLst>
              <a:path h="3899911" w="16609495">
                <a:moveTo>
                  <a:pt x="0" y="0"/>
                </a:moveTo>
                <a:lnTo>
                  <a:pt x="16609495" y="0"/>
                </a:lnTo>
                <a:lnTo>
                  <a:pt x="16609495" y="3899911"/>
                </a:lnTo>
                <a:lnTo>
                  <a:pt x="0" y="3899911"/>
                </a:lnTo>
                <a:lnTo>
                  <a:pt x="0" y="0"/>
                </a:lnTo>
                <a:close/>
              </a:path>
            </a:pathLst>
          </a:custGeom>
          <a:blipFill>
            <a:blip r:embed="rId2"/>
            <a:stretch>
              <a:fillRect l="-1322" t="0" r="-1322" b="0"/>
            </a:stretch>
          </a:blipFill>
        </p:spPr>
      </p:sp>
      <p:sp>
        <p:nvSpPr>
          <p:cNvPr name="TextBox 6" id="6"/>
          <p:cNvSpPr txBox="true"/>
          <p:nvPr/>
        </p:nvSpPr>
        <p:spPr>
          <a:xfrm rot="0">
            <a:off x="1028700" y="599709"/>
            <a:ext cx="10326591"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Comparison &amp; Insights</a:t>
            </a:r>
          </a:p>
        </p:txBody>
      </p:sp>
      <p:sp>
        <p:nvSpPr>
          <p:cNvPr name="TextBox 7" id="7"/>
          <p:cNvSpPr txBox="true"/>
          <p:nvPr/>
        </p:nvSpPr>
        <p:spPr>
          <a:xfrm rot="0">
            <a:off x="1613057" y="1561074"/>
            <a:ext cx="16230600" cy="1514401"/>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DQN learns faster initially with sharper performance spikes.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PPO shows smoother, more stable learning.</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Both models reach competitive gameplay performance.</a:t>
            </a:r>
          </a:p>
        </p:txBody>
      </p:sp>
      <p:sp>
        <p:nvSpPr>
          <p:cNvPr name="TextBox 8" id="8"/>
          <p:cNvSpPr txBox="true"/>
          <p:nvPr/>
        </p:nvSpPr>
        <p:spPr>
          <a:xfrm rot="0">
            <a:off x="1267581" y="7113498"/>
            <a:ext cx="16814957" cy="3047851"/>
          </a:xfrm>
          <a:prstGeom prst="rect">
            <a:avLst/>
          </a:prstGeom>
        </p:spPr>
        <p:txBody>
          <a:bodyPr anchor="t" rtlCol="false" tIns="0" lIns="0" bIns="0" rIns="0">
            <a:spAutoFit/>
          </a:bodyPr>
          <a:lstStyle/>
          <a:p>
            <a:pPr algn="l">
              <a:lnSpc>
                <a:spcPts val="4079"/>
              </a:lnSpc>
            </a:pPr>
            <a:r>
              <a:rPr lang="en-US" sz="2400">
                <a:solidFill>
                  <a:srgbClr val="0F4662"/>
                </a:solidFill>
                <a:latin typeface="Architype Bayer-type"/>
                <a:ea typeface="Architype Bayer-type"/>
                <a:cs typeface="Architype Bayer-type"/>
                <a:sym typeface="Architype Bayer-type"/>
              </a:rPr>
              <a:t>When to use which? </a:t>
            </a:r>
          </a:p>
          <a:p>
            <a:pPr algn="l">
              <a:lnSpc>
                <a:spcPts val="4079"/>
              </a:lnSpc>
            </a:pPr>
            <a:r>
              <a:rPr lang="en-US" sz="2400">
                <a:solidFill>
                  <a:srgbClr val="0F4662"/>
                </a:solidFill>
                <a:latin typeface="Comic Sans"/>
                <a:ea typeface="Comic Sans"/>
                <a:cs typeface="Comic Sans"/>
                <a:sym typeface="Comic Sans"/>
              </a:rPr>
              <a:t>       </a:t>
            </a:r>
            <a:r>
              <a:rPr lang="en-US" sz="2400">
                <a:solidFill>
                  <a:srgbClr val="0F4662"/>
                </a:solidFill>
                <a:latin typeface="Comic Sans"/>
                <a:ea typeface="Comic Sans"/>
                <a:cs typeface="Comic Sans"/>
                <a:sym typeface="Comic Sans"/>
              </a:rPr>
              <a:t>Use an existing model if: </a:t>
            </a:r>
          </a:p>
          <a:p>
            <a:pPr algn="l">
              <a:lnSpc>
                <a:spcPts val="4079"/>
              </a:lnSpc>
            </a:pPr>
            <a:r>
              <a:rPr lang="en-US" sz="2400">
                <a:solidFill>
                  <a:srgbClr val="0F4662"/>
                </a:solidFill>
                <a:latin typeface="Quicksand"/>
                <a:ea typeface="Quicksand"/>
                <a:cs typeface="Quicksand"/>
                <a:sym typeface="Quicksand"/>
              </a:rPr>
              <a:t>                     </a:t>
            </a:r>
            <a:r>
              <a:rPr lang="en-US" sz="2400">
                <a:solidFill>
                  <a:srgbClr val="0F4662"/>
                </a:solidFill>
                <a:latin typeface="Quicksand"/>
                <a:ea typeface="Quicksand"/>
                <a:cs typeface="Quicksand"/>
                <a:sym typeface="Quicksand"/>
              </a:rPr>
              <a:t>If you want a strong Snake AI quickly for demonstration or benchmarking. </a:t>
            </a:r>
          </a:p>
          <a:p>
            <a:pPr algn="l">
              <a:lnSpc>
                <a:spcPts val="4079"/>
              </a:lnSpc>
            </a:pPr>
            <a:r>
              <a:rPr lang="en-US" sz="2400">
                <a:solidFill>
                  <a:srgbClr val="0F4662"/>
                </a:solidFill>
                <a:latin typeface="Comic Sans"/>
                <a:ea typeface="Comic Sans"/>
                <a:cs typeface="Comic Sans"/>
                <a:sym typeface="Comic Sans"/>
              </a:rPr>
              <a:t>       </a:t>
            </a:r>
            <a:r>
              <a:rPr lang="en-US" sz="2400">
                <a:solidFill>
                  <a:srgbClr val="0F4662"/>
                </a:solidFill>
                <a:latin typeface="Comic Sans"/>
                <a:ea typeface="Comic Sans"/>
                <a:cs typeface="Comic Sans"/>
                <a:sym typeface="Comic Sans"/>
              </a:rPr>
              <a:t>Use our own model if: </a:t>
            </a:r>
          </a:p>
          <a:p>
            <a:pPr algn="just">
              <a:lnSpc>
                <a:spcPts val="4079"/>
              </a:lnSpc>
            </a:pPr>
            <a:r>
              <a:rPr lang="en-US" sz="2400">
                <a:solidFill>
                  <a:srgbClr val="0F4662"/>
                </a:solidFill>
                <a:latin typeface="Quicksand"/>
                <a:ea typeface="Quicksand"/>
                <a:cs typeface="Quicksand"/>
                <a:sym typeface="Quicksand"/>
              </a:rPr>
              <a:t>                    </a:t>
            </a:r>
            <a:r>
              <a:rPr lang="en-US" sz="2400">
                <a:solidFill>
                  <a:srgbClr val="0F4662"/>
                </a:solidFill>
                <a:latin typeface="Quicksand"/>
                <a:ea typeface="Quicksand"/>
                <a:cs typeface="Quicksand"/>
                <a:sym typeface="Quicksand"/>
              </a:rPr>
              <a:t>If You want to learn RL, experiment with game mechanics, or develop a custom AI that fits your unique                     Snake game variant.                                                                                                                                              </a:t>
            </a:r>
          </a:p>
        </p:txBody>
      </p:sp>
      <p:sp>
        <p:nvSpPr>
          <p:cNvPr name="AutoShape 9" id="9"/>
          <p:cNvSpPr/>
          <p:nvPr/>
        </p:nvSpPr>
        <p:spPr>
          <a:xfrm>
            <a:off x="10767060" y="1161354"/>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Challenges &amp; Adjustments : </a:t>
            </a:r>
          </a:p>
        </p:txBody>
      </p:sp>
      <p:sp>
        <p:nvSpPr>
          <p:cNvPr name="TextBox 3" id="3"/>
          <p:cNvSpPr txBox="true"/>
          <p:nvPr/>
        </p:nvSpPr>
        <p:spPr>
          <a:xfrm rot="0">
            <a:off x="2751070" y="3185217"/>
            <a:ext cx="13047132" cy="2028726"/>
          </a:xfrm>
          <a:prstGeom prst="rect">
            <a:avLst/>
          </a:prstGeom>
        </p:spPr>
        <p:txBody>
          <a:bodyPr anchor="t" rtlCol="false" tIns="0" lIns="0" bIns="0" rIns="0">
            <a:spAutoFit/>
          </a:bodyPr>
          <a:lstStyle/>
          <a:p>
            <a:pPr algn="ctr">
              <a:lnSpc>
                <a:spcPts val="4079"/>
              </a:lnSpc>
            </a:pPr>
            <a:r>
              <a:rPr lang="en-US" sz="2400" b="true">
                <a:solidFill>
                  <a:srgbClr val="0F4662"/>
                </a:solidFill>
                <a:latin typeface="Quicksand Bold"/>
                <a:ea typeface="Quicksand Bold"/>
                <a:cs typeface="Quicksand Bold"/>
                <a:sym typeface="Quicksand Bold"/>
              </a:rPr>
              <a:t>- PPO agent integration required custom training loop and log probability tracking </a:t>
            </a:r>
          </a:p>
          <a:p>
            <a:pPr algn="ctr">
              <a:lnSpc>
                <a:spcPts val="4079"/>
              </a:lnSpc>
            </a:pPr>
            <a:r>
              <a:rPr lang="en-US" sz="2400" b="true">
                <a:solidFill>
                  <a:srgbClr val="0F4662"/>
                </a:solidFill>
                <a:latin typeface="Quicksand Bold"/>
                <a:ea typeface="Quicksand Bold"/>
                <a:cs typeface="Quicksand Bold"/>
                <a:sym typeface="Quicksand Bold"/>
              </a:rPr>
              <a:t>- Snake game input format needed adaptation between agents </a:t>
            </a:r>
          </a:p>
          <a:p>
            <a:pPr algn="ctr">
              <a:lnSpc>
                <a:spcPts val="4079"/>
              </a:lnSpc>
            </a:pPr>
            <a:r>
              <a:rPr lang="en-US" sz="2400" b="true">
                <a:solidFill>
                  <a:srgbClr val="0F4662"/>
                </a:solidFill>
                <a:latin typeface="Quicksand Bold"/>
                <a:ea typeface="Quicksand Bold"/>
                <a:cs typeface="Quicksand Bold"/>
                <a:sym typeface="Quicksand Bold"/>
              </a:rPr>
              <a:t>- Evaluation mode required saving and loading separate model architectures</a:t>
            </a:r>
          </a:p>
          <a:p>
            <a:pPr algn="ctr" marL="0" indent="0" lvl="0">
              <a:lnSpc>
                <a:spcPts val="4079"/>
              </a:lnSpc>
            </a:pPr>
          </a:p>
        </p:txBody>
      </p:sp>
      <p:sp>
        <p:nvSpPr>
          <p:cNvPr name="AutoShape 4" id="4"/>
          <p:cNvSpPr/>
          <p:nvPr/>
        </p:nvSpPr>
        <p:spPr>
          <a:xfrm>
            <a:off x="5897880" y="2785167"/>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897880" y="8990284"/>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2014149"/>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9514159"/>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5029200"/>
            <a:ext cx="11534821"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Achievements :</a:t>
            </a:r>
          </a:p>
        </p:txBody>
      </p:sp>
      <p:sp>
        <p:nvSpPr>
          <p:cNvPr name="AutoShape 9" id="9"/>
          <p:cNvSpPr/>
          <p:nvPr/>
        </p:nvSpPr>
        <p:spPr>
          <a:xfrm>
            <a:off x="5737097" y="5105400"/>
            <a:ext cx="6492240" cy="0"/>
          </a:xfrm>
          <a:prstGeom prst="line">
            <a:avLst/>
          </a:prstGeom>
          <a:ln cap="flat" w="76200">
            <a:solidFill>
              <a:srgbClr val="0F4662"/>
            </a:solidFill>
            <a:prstDash val="solid"/>
            <a:headEnd type="none" len="sm" w="sm"/>
            <a:tailEnd type="none" len="sm" w="sm"/>
          </a:ln>
        </p:spPr>
      </p:sp>
      <p:sp>
        <p:nvSpPr>
          <p:cNvPr name="AutoShape 10" id="10"/>
          <p:cNvSpPr/>
          <p:nvPr/>
        </p:nvSpPr>
        <p:spPr>
          <a:xfrm>
            <a:off x="5737097" y="6152490"/>
            <a:ext cx="6492240" cy="0"/>
          </a:xfrm>
          <a:prstGeom prst="line">
            <a:avLst/>
          </a:prstGeom>
          <a:ln cap="flat" w="76200">
            <a:solidFill>
              <a:srgbClr val="0F4662"/>
            </a:solidFill>
            <a:prstDash val="solid"/>
            <a:headEnd type="none" len="sm" w="sm"/>
            <a:tailEnd type="none" len="sm" w="sm"/>
          </a:ln>
        </p:spPr>
      </p:sp>
      <p:sp>
        <p:nvSpPr>
          <p:cNvPr name="TextBox 11" id="11"/>
          <p:cNvSpPr txBox="true"/>
          <p:nvPr/>
        </p:nvSpPr>
        <p:spPr>
          <a:xfrm rot="0">
            <a:off x="2399358" y="6237949"/>
            <a:ext cx="13047132" cy="2543051"/>
          </a:xfrm>
          <a:prstGeom prst="rect">
            <a:avLst/>
          </a:prstGeom>
        </p:spPr>
        <p:txBody>
          <a:bodyPr anchor="t" rtlCol="false" tIns="0" lIns="0" bIns="0" rIns="0">
            <a:spAutoFit/>
          </a:bodyPr>
          <a:lstStyle/>
          <a:p>
            <a:pPr algn="ctr">
              <a:lnSpc>
                <a:spcPts val="4079"/>
              </a:lnSpc>
            </a:pPr>
            <a:r>
              <a:rPr lang="en-US" sz="2400" b="true">
                <a:solidFill>
                  <a:srgbClr val="0F4662"/>
                </a:solidFill>
                <a:latin typeface="Quicksand Bold"/>
                <a:ea typeface="Quicksand Bold"/>
                <a:cs typeface="Quicksand Bold"/>
                <a:sym typeface="Quicksand Bold"/>
              </a:rPr>
              <a:t>- Fully functional Snake environment </a:t>
            </a:r>
          </a:p>
          <a:p>
            <a:pPr algn="ctr">
              <a:lnSpc>
                <a:spcPts val="4079"/>
              </a:lnSpc>
            </a:pPr>
            <a:r>
              <a:rPr lang="en-US" sz="2400" b="true">
                <a:solidFill>
                  <a:srgbClr val="0F4662"/>
                </a:solidFill>
                <a:latin typeface="Quicksand Bold"/>
                <a:ea typeface="Quicksand Bold"/>
                <a:cs typeface="Quicksand Bold"/>
                <a:sym typeface="Quicksand Bold"/>
              </a:rPr>
              <a:t>- DQN and PPO agents implemented and trained </a:t>
            </a:r>
          </a:p>
          <a:p>
            <a:pPr algn="ctr">
              <a:lnSpc>
                <a:spcPts val="4079"/>
              </a:lnSpc>
            </a:pPr>
            <a:r>
              <a:rPr lang="en-US" sz="2400" b="true">
                <a:solidFill>
                  <a:srgbClr val="0F4662"/>
                </a:solidFill>
                <a:latin typeface="Quicksand Bold"/>
                <a:ea typeface="Quicksand Bold"/>
                <a:cs typeface="Quicksand Bold"/>
                <a:sym typeface="Quicksand Bold"/>
              </a:rPr>
              <a:t>- Training logs and score tracking via CSV </a:t>
            </a:r>
          </a:p>
          <a:p>
            <a:pPr algn="ctr">
              <a:lnSpc>
                <a:spcPts val="4079"/>
              </a:lnSpc>
            </a:pPr>
            <a:r>
              <a:rPr lang="en-US" sz="2400" b="true">
                <a:solidFill>
                  <a:srgbClr val="0F4662"/>
                </a:solidFill>
                <a:latin typeface="Quicksand Bold"/>
                <a:ea typeface="Quicksand Bold"/>
                <a:cs typeface="Quicksand Bold"/>
                <a:sym typeface="Quicksand Bold"/>
              </a:rPr>
              <a:t>- Evaluation script to replay models </a:t>
            </a:r>
          </a:p>
          <a:p>
            <a:pPr algn="ctr" marL="0" indent="0" lvl="0">
              <a:lnSpc>
                <a:spcPts val="4079"/>
              </a:lnSpc>
            </a:pPr>
            <a:r>
              <a:rPr lang="en-US" b="true" sz="2400">
                <a:solidFill>
                  <a:srgbClr val="0F4662"/>
                </a:solidFill>
                <a:latin typeface="Quicksand Bold"/>
                <a:ea typeface="Quicksand Bold"/>
                <a:cs typeface="Quicksand Bold"/>
                <a:sym typeface="Quicksand Bold"/>
              </a:rPr>
              <a:t>- Comparison graphs generated using matplotlib</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64771" y="1809453"/>
            <a:ext cx="5539941" cy="7448847"/>
            <a:chOff x="0" y="0"/>
            <a:chExt cx="858282" cy="1154021"/>
          </a:xfrm>
        </p:grpSpPr>
        <p:sp>
          <p:nvSpPr>
            <p:cNvPr name="Freeform 3" id="3"/>
            <p:cNvSpPr/>
            <p:nvPr/>
          </p:nvSpPr>
          <p:spPr>
            <a:xfrm flipH="false" flipV="false" rot="0">
              <a:off x="0" y="0"/>
              <a:ext cx="858282" cy="1154021"/>
            </a:xfrm>
            <a:custGeom>
              <a:avLst/>
              <a:gdLst/>
              <a:ahLst/>
              <a:cxnLst/>
              <a:rect r="r" b="b" t="t" l="l"/>
              <a:pathLst>
                <a:path h="1154021" w="858282">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l="0" t="-5710" r="0" b="-5710"/>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TextBox 7" id="7"/>
          <p:cNvSpPr txBox="true"/>
          <p:nvPr/>
        </p:nvSpPr>
        <p:spPr>
          <a:xfrm rot="0">
            <a:off x="1028700" y="599709"/>
            <a:ext cx="9480749"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Outcomes :</a:t>
            </a:r>
          </a:p>
        </p:txBody>
      </p:sp>
      <p:sp>
        <p:nvSpPr>
          <p:cNvPr name="TextBox 8" id="8"/>
          <p:cNvSpPr txBox="true"/>
          <p:nvPr/>
        </p:nvSpPr>
        <p:spPr>
          <a:xfrm rot="0">
            <a:off x="8652617" y="2027481"/>
            <a:ext cx="8606683" cy="8200628"/>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DQN demonstrated faster initial learning but with more fluctuation in performance.</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PPO showed smoother, more stable learning over time due to its policy-based approach.</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Both agents achieved competent gameplay, successfully learning to avoid collisions and maximize scores.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Training logs wer</a:t>
            </a:r>
            <a:r>
              <a:rPr lang="en-US" sz="2400">
                <a:solidFill>
                  <a:srgbClr val="0F4662"/>
                </a:solidFill>
                <a:latin typeface="Quicksand"/>
                <a:ea typeface="Quicksand"/>
                <a:cs typeface="Quicksand"/>
                <a:sym typeface="Quicksand"/>
              </a:rPr>
              <a:t>e collected and visualized to assess learning trends using metrics such as:</a:t>
            </a:r>
          </a:p>
          <a:p>
            <a:pPr algn="l" marL="1036320" indent="-345440" lvl="2">
              <a:lnSpc>
                <a:spcPts val="4079"/>
              </a:lnSpc>
              <a:buFont typeface="Arial"/>
              <a:buChar char="⚬"/>
            </a:pPr>
            <a:r>
              <a:rPr lang="en-US" sz="2400">
                <a:solidFill>
                  <a:srgbClr val="0F4662"/>
                </a:solidFill>
                <a:latin typeface="Quicksand"/>
                <a:ea typeface="Quicksand"/>
                <a:cs typeface="Quicksand"/>
                <a:sym typeface="Quicksand"/>
              </a:rPr>
              <a:t>Score per episode</a:t>
            </a:r>
          </a:p>
          <a:p>
            <a:pPr algn="l" marL="1036320" indent="-345440" lvl="2">
              <a:lnSpc>
                <a:spcPts val="4079"/>
              </a:lnSpc>
              <a:buFont typeface="Arial"/>
              <a:buChar char="⚬"/>
            </a:pPr>
            <a:r>
              <a:rPr lang="en-US" sz="2400">
                <a:solidFill>
                  <a:srgbClr val="0F4662"/>
                </a:solidFill>
                <a:latin typeface="Quicksand"/>
                <a:ea typeface="Quicksand"/>
                <a:cs typeface="Quicksand"/>
                <a:sym typeface="Quicksand"/>
              </a:rPr>
              <a:t>Average reward</a:t>
            </a:r>
          </a:p>
          <a:p>
            <a:pPr algn="l" marL="1036320" indent="-345440" lvl="2">
              <a:lnSpc>
                <a:spcPts val="4079"/>
              </a:lnSpc>
              <a:buFont typeface="Arial"/>
              <a:buChar char="⚬"/>
            </a:pPr>
            <a:r>
              <a:rPr lang="en-US" sz="2400">
                <a:solidFill>
                  <a:srgbClr val="0F4662"/>
                </a:solidFill>
                <a:latin typeface="Quicksand"/>
                <a:ea typeface="Quicksand"/>
                <a:cs typeface="Quicksand"/>
                <a:sym typeface="Quicksand"/>
              </a:rPr>
              <a:t>Sample complexity</a:t>
            </a:r>
          </a:p>
          <a:p>
            <a:pPr algn="l" marL="1036320" indent="-345440" lvl="2">
              <a:lnSpc>
                <a:spcPts val="4079"/>
              </a:lnSpc>
              <a:buFont typeface="Arial"/>
              <a:buChar char="⚬"/>
            </a:pPr>
            <a:r>
              <a:rPr lang="en-US" sz="2400">
                <a:solidFill>
                  <a:srgbClr val="0F4662"/>
                </a:solidFill>
                <a:latin typeface="Quicksand"/>
                <a:ea typeface="Quicksand"/>
                <a:cs typeface="Quicksand"/>
                <a:sym typeface="Quicksand"/>
              </a:rPr>
              <a:t>Stability of policy updates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The project met all key objectives: environment setup, model training, performance logging, and evaluation.</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Results were documented and visualized in reports, CSV logs, and plots for comprehensive analysis</a:t>
            </a:r>
          </a:p>
        </p:txBody>
      </p:sp>
      <p:sp>
        <p:nvSpPr>
          <p:cNvPr name="TextBox 9" id="9"/>
          <p:cNvSpPr txBox="true"/>
          <p:nvPr/>
        </p:nvSpPr>
        <p:spPr>
          <a:xfrm rot="0">
            <a:off x="8652617" y="1561099"/>
            <a:ext cx="8606683" cy="518230"/>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Key Outcomes :</a:t>
            </a:r>
          </a:p>
        </p:txBody>
      </p:sp>
      <p:sp>
        <p:nvSpPr>
          <p:cNvPr name="AutoShape 10" id="10"/>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11" id="11"/>
          <p:cNvSpPr/>
          <p:nvPr/>
        </p:nvSpPr>
        <p:spPr>
          <a:xfrm>
            <a:off x="10767060" y="10287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5897880" y="2545904"/>
            <a:ext cx="6492240" cy="0"/>
          </a:xfrm>
          <a:prstGeom prst="line">
            <a:avLst/>
          </a:prstGeom>
          <a:ln cap="flat" w="76200">
            <a:solidFill>
              <a:srgbClr val="0F4662"/>
            </a:solidFill>
            <a:prstDash val="solid"/>
            <a:headEnd type="none" len="sm" w="sm"/>
            <a:tailEnd type="none" len="sm" w="sm"/>
          </a:ln>
        </p:spPr>
      </p:sp>
      <p:sp>
        <p:nvSpPr>
          <p:cNvPr name="AutoShape 3" id="3"/>
          <p:cNvSpPr/>
          <p:nvPr/>
        </p:nvSpPr>
        <p:spPr>
          <a:xfrm>
            <a:off x="5897880" y="8832999"/>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972154"/>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304001" y="92583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11534821"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Sample Results :</a:t>
            </a:r>
          </a:p>
        </p:txBody>
      </p:sp>
      <p:sp>
        <p:nvSpPr>
          <p:cNvPr name="Freeform 7" id="7"/>
          <p:cNvSpPr/>
          <p:nvPr/>
        </p:nvSpPr>
        <p:spPr>
          <a:xfrm flipH="false" flipV="false" rot="0">
            <a:off x="3739509" y="2666940"/>
            <a:ext cx="10267555" cy="6045023"/>
          </a:xfrm>
          <a:custGeom>
            <a:avLst/>
            <a:gdLst/>
            <a:ahLst/>
            <a:cxnLst/>
            <a:rect r="r" b="b" t="t" l="l"/>
            <a:pathLst>
              <a:path h="6045023" w="10267555">
                <a:moveTo>
                  <a:pt x="0" y="0"/>
                </a:moveTo>
                <a:lnTo>
                  <a:pt x="10267555" y="0"/>
                </a:lnTo>
                <a:lnTo>
                  <a:pt x="10267555" y="6045023"/>
                </a:lnTo>
                <a:lnTo>
                  <a:pt x="0" y="6045023"/>
                </a:lnTo>
                <a:lnTo>
                  <a:pt x="0" y="0"/>
                </a:lnTo>
                <a:close/>
              </a:path>
            </a:pathLst>
          </a:custGeom>
          <a:blipFill>
            <a:blip r:embed="rId4"/>
            <a:stretch>
              <a:fillRect l="0" t="0" r="0" b="0"/>
            </a:stretch>
          </a:blipFill>
        </p:spPr>
      </p:sp>
      <p:sp>
        <p:nvSpPr>
          <p:cNvPr name="TextBox 8" id="8"/>
          <p:cNvSpPr txBox="true"/>
          <p:nvPr/>
        </p:nvSpPr>
        <p:spPr>
          <a:xfrm rot="0">
            <a:off x="6185062" y="601214"/>
            <a:ext cx="11534821"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For DQN Algorithm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5897880" y="2545904"/>
            <a:ext cx="6492240" cy="0"/>
          </a:xfrm>
          <a:prstGeom prst="line">
            <a:avLst/>
          </a:prstGeom>
          <a:ln cap="flat" w="76200">
            <a:solidFill>
              <a:srgbClr val="0F4662"/>
            </a:solidFill>
            <a:prstDash val="solid"/>
            <a:headEnd type="none" len="sm" w="sm"/>
            <a:tailEnd type="none" len="sm" w="sm"/>
          </a:ln>
        </p:spPr>
      </p:sp>
      <p:sp>
        <p:nvSpPr>
          <p:cNvPr name="AutoShape 3" id="3"/>
          <p:cNvSpPr/>
          <p:nvPr/>
        </p:nvSpPr>
        <p:spPr>
          <a:xfrm>
            <a:off x="5897880" y="8832999"/>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972154"/>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304001" y="92583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887590" y="2754966"/>
            <a:ext cx="10512820" cy="5868970"/>
          </a:xfrm>
          <a:custGeom>
            <a:avLst/>
            <a:gdLst/>
            <a:ahLst/>
            <a:cxnLst/>
            <a:rect r="r" b="b" t="t" l="l"/>
            <a:pathLst>
              <a:path h="5868970" w="10512820">
                <a:moveTo>
                  <a:pt x="0" y="0"/>
                </a:moveTo>
                <a:lnTo>
                  <a:pt x="10512820" y="0"/>
                </a:lnTo>
                <a:lnTo>
                  <a:pt x="10512820" y="5868970"/>
                </a:lnTo>
                <a:lnTo>
                  <a:pt x="0" y="5868970"/>
                </a:lnTo>
                <a:lnTo>
                  <a:pt x="0" y="0"/>
                </a:lnTo>
                <a:close/>
              </a:path>
            </a:pathLst>
          </a:custGeom>
          <a:blipFill>
            <a:blip r:embed="rId4"/>
            <a:stretch>
              <a:fillRect l="0" t="-11600" r="-1706" b="-11600"/>
            </a:stretch>
          </a:blipFill>
        </p:spPr>
      </p:sp>
      <p:sp>
        <p:nvSpPr>
          <p:cNvPr name="TextBox 7" id="7"/>
          <p:cNvSpPr txBox="true"/>
          <p:nvPr/>
        </p:nvSpPr>
        <p:spPr>
          <a:xfrm rot="0">
            <a:off x="1028700" y="599709"/>
            <a:ext cx="11534821"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Sample Results :</a:t>
            </a:r>
          </a:p>
        </p:txBody>
      </p:sp>
      <p:sp>
        <p:nvSpPr>
          <p:cNvPr name="TextBox 8" id="8"/>
          <p:cNvSpPr txBox="true"/>
          <p:nvPr/>
        </p:nvSpPr>
        <p:spPr>
          <a:xfrm rot="0">
            <a:off x="6185062" y="601214"/>
            <a:ext cx="11534821"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For PPO Algorithm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5897880" y="2771530"/>
            <a:ext cx="6492240" cy="0"/>
          </a:xfrm>
          <a:prstGeom prst="line">
            <a:avLst/>
          </a:prstGeom>
          <a:ln cap="flat" w="76200">
            <a:solidFill>
              <a:srgbClr val="0F4662"/>
            </a:solidFill>
            <a:prstDash val="solid"/>
            <a:headEnd type="none" len="sm" w="sm"/>
            <a:tailEnd type="none" len="sm" w="sm"/>
          </a:ln>
        </p:spPr>
      </p:sp>
      <p:sp>
        <p:nvSpPr>
          <p:cNvPr name="AutoShape 3" id="3"/>
          <p:cNvSpPr/>
          <p:nvPr/>
        </p:nvSpPr>
        <p:spPr>
          <a:xfrm>
            <a:off x="5897880" y="9220200"/>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2207305"/>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304001" y="9534671"/>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47748" y="2993157"/>
            <a:ext cx="14520556" cy="5912718"/>
          </a:xfrm>
          <a:custGeom>
            <a:avLst/>
            <a:gdLst/>
            <a:ahLst/>
            <a:cxnLst/>
            <a:rect r="r" b="b" t="t" l="l"/>
            <a:pathLst>
              <a:path h="5912718" w="14520556">
                <a:moveTo>
                  <a:pt x="0" y="0"/>
                </a:moveTo>
                <a:lnTo>
                  <a:pt x="14520556" y="0"/>
                </a:lnTo>
                <a:lnTo>
                  <a:pt x="14520556" y="5912718"/>
                </a:lnTo>
                <a:lnTo>
                  <a:pt x="0" y="5912718"/>
                </a:lnTo>
                <a:lnTo>
                  <a:pt x="0" y="0"/>
                </a:lnTo>
                <a:close/>
              </a:path>
            </a:pathLst>
          </a:custGeom>
          <a:blipFill>
            <a:blip r:embed="rId4"/>
            <a:stretch>
              <a:fillRect l="0" t="-7865" r="0" b="-7865"/>
            </a:stretch>
          </a:blipFill>
        </p:spPr>
      </p:sp>
      <p:sp>
        <p:nvSpPr>
          <p:cNvPr name="TextBox 7" id="7"/>
          <p:cNvSpPr txBox="true"/>
          <p:nvPr/>
        </p:nvSpPr>
        <p:spPr>
          <a:xfrm rot="0">
            <a:off x="1028700" y="599709"/>
            <a:ext cx="11534821"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Sample Results :</a:t>
            </a:r>
          </a:p>
        </p:txBody>
      </p:sp>
      <p:sp>
        <p:nvSpPr>
          <p:cNvPr name="TextBox 8" id="8"/>
          <p:cNvSpPr txBox="true"/>
          <p:nvPr/>
        </p:nvSpPr>
        <p:spPr>
          <a:xfrm rot="0">
            <a:off x="6185062" y="601214"/>
            <a:ext cx="11534821" cy="946199"/>
          </a:xfrm>
          <a:prstGeom prst="rect">
            <a:avLst/>
          </a:prstGeom>
        </p:spPr>
        <p:txBody>
          <a:bodyPr anchor="t" rtlCol="false" tIns="0" lIns="0" bIns="0" rIns="0">
            <a:spAutoFit/>
          </a:bodyPr>
          <a:lstStyle/>
          <a:p>
            <a:pPr algn="l" marL="0" indent="0" lvl="0">
              <a:lnSpc>
                <a:spcPts val="7700"/>
              </a:lnSpc>
              <a:spcBef>
                <a:spcPct val="0"/>
              </a:spcBef>
            </a:pPr>
            <a:r>
              <a:rPr lang="en-US" b="true" sz="5500" i="true">
                <a:solidFill>
                  <a:srgbClr val="0F4662"/>
                </a:solidFill>
                <a:latin typeface="Cormorant Garamond Bold Italics"/>
                <a:ea typeface="Cormorant Garamond Bold Italics"/>
                <a:cs typeface="Cormorant Garamond Bold Italics"/>
                <a:sym typeface="Cormorant Garamond Bold Italics"/>
              </a:rPr>
              <a:t>Comparision btwn DQN &amp; PPO Algorithms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Related Literature</a:t>
            </a:r>
          </a:p>
        </p:txBody>
      </p:sp>
      <p:sp>
        <p:nvSpPr>
          <p:cNvPr name="TextBox 3" id="3"/>
          <p:cNvSpPr txBox="true"/>
          <p:nvPr/>
        </p:nvSpPr>
        <p:spPr>
          <a:xfrm rot="0">
            <a:off x="2811364" y="3761610"/>
            <a:ext cx="13047132" cy="3571701"/>
          </a:xfrm>
          <a:prstGeom prst="rect">
            <a:avLst/>
          </a:prstGeom>
        </p:spPr>
        <p:txBody>
          <a:bodyPr anchor="t" rtlCol="false" tIns="0" lIns="0" bIns="0" rIns="0">
            <a:spAutoFit/>
          </a:bodyPr>
          <a:lstStyle/>
          <a:p>
            <a:pPr algn="ctr">
              <a:lnSpc>
                <a:spcPts val="4079"/>
              </a:lnSpc>
            </a:pPr>
            <a:r>
              <a:rPr lang="en-US" sz="2400">
                <a:solidFill>
                  <a:srgbClr val="0F4662"/>
                </a:solidFill>
                <a:latin typeface="Quicksand"/>
                <a:ea typeface="Quicksand"/>
                <a:cs typeface="Quicksand"/>
                <a:sym typeface="Quicksand"/>
              </a:rPr>
              <a:t>1. Mnih et al. (2015), "Human-level control through deep reinforcement learning" - </a:t>
            </a:r>
          </a:p>
          <a:p>
            <a:pPr algn="ctr">
              <a:lnSpc>
                <a:spcPts val="4079"/>
              </a:lnSpc>
            </a:pPr>
            <a:r>
              <a:rPr lang="en-US" sz="2400">
                <a:solidFill>
                  <a:srgbClr val="0F4662"/>
                </a:solidFill>
                <a:latin typeface="Quicksand"/>
                <a:ea typeface="Quicksand"/>
                <a:cs typeface="Quicksand"/>
                <a:sym typeface="Quicksand"/>
              </a:rPr>
              <a:t>https://www.nature.com/articles/nature14236 </a:t>
            </a:r>
          </a:p>
          <a:p>
            <a:pPr algn="ctr">
              <a:lnSpc>
                <a:spcPts val="4079"/>
              </a:lnSpc>
            </a:pPr>
            <a:r>
              <a:rPr lang="en-US" sz="2400">
                <a:solidFill>
                  <a:srgbClr val="0F4662"/>
                </a:solidFill>
                <a:latin typeface="Quicksand"/>
                <a:ea typeface="Quicksand"/>
                <a:cs typeface="Quicksand"/>
                <a:sym typeface="Quicksand"/>
              </a:rPr>
              <a:t>2. Schulman et al. (2017), "Proximal Policy Optimization Algorithms" - </a:t>
            </a:r>
          </a:p>
          <a:p>
            <a:pPr algn="ctr">
              <a:lnSpc>
                <a:spcPts val="4079"/>
              </a:lnSpc>
            </a:pPr>
            <a:r>
              <a:rPr lang="en-US" sz="2400">
                <a:solidFill>
                  <a:srgbClr val="0F4662"/>
                </a:solidFill>
                <a:latin typeface="Quicksand"/>
                <a:ea typeface="Quicksand"/>
                <a:cs typeface="Quicksand"/>
                <a:sym typeface="Quicksand"/>
              </a:rPr>
              <a:t>https://arxiv.org/abs/1707.06347 </a:t>
            </a:r>
          </a:p>
          <a:p>
            <a:pPr algn="ctr">
              <a:lnSpc>
                <a:spcPts val="4079"/>
              </a:lnSpc>
            </a:pPr>
            <a:r>
              <a:rPr lang="en-US" sz="2400">
                <a:solidFill>
                  <a:srgbClr val="0F4662"/>
                </a:solidFill>
                <a:latin typeface="Quicksand"/>
                <a:ea typeface="Quicksand"/>
                <a:cs typeface="Quicksand"/>
                <a:sym typeface="Quicksand"/>
              </a:rPr>
              <a:t>3. Patrick Loeber's Snake AI with PyTorch &amp; Pygame - </a:t>
            </a:r>
          </a:p>
          <a:p>
            <a:pPr algn="ctr">
              <a:lnSpc>
                <a:spcPts val="4079"/>
              </a:lnSpc>
            </a:pPr>
            <a:r>
              <a:rPr lang="en-US" sz="2400">
                <a:solidFill>
                  <a:srgbClr val="0F4662"/>
                </a:solidFill>
                <a:latin typeface="Quicksand"/>
                <a:ea typeface="Quicksand"/>
                <a:cs typeface="Quicksand"/>
                <a:sym typeface="Quicksand"/>
              </a:rPr>
              <a:t>https://www.youtube.com/watch?v=L8ypSXwyBds</a:t>
            </a:r>
          </a:p>
          <a:p>
            <a:pPr algn="ctr" marL="0" indent="0" lvl="0">
              <a:lnSpc>
                <a:spcPts val="4079"/>
              </a:lnSpc>
            </a:pPr>
          </a:p>
        </p:txBody>
      </p:sp>
      <p:sp>
        <p:nvSpPr>
          <p:cNvPr name="AutoShape 4" id="4"/>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961289" y="2523415"/>
            <a:ext cx="3152142" cy="31521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766" t="0" r="-4766" b="0"/>
              </a:stretch>
            </a:blipFill>
          </p:spPr>
        </p:sp>
      </p:grpSp>
      <p:grpSp>
        <p:nvGrpSpPr>
          <p:cNvPr name="Group 7" id="7"/>
          <p:cNvGrpSpPr/>
          <p:nvPr/>
        </p:nvGrpSpPr>
        <p:grpSpPr>
          <a:xfrm rot="0">
            <a:off x="7567929" y="2523415"/>
            <a:ext cx="3152142" cy="31521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9" id="9"/>
          <p:cNvGrpSpPr/>
          <p:nvPr/>
        </p:nvGrpSpPr>
        <p:grpSpPr>
          <a:xfrm rot="0">
            <a:off x="13174569" y="2523415"/>
            <a:ext cx="3152142" cy="31521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AutoShape 11" id="11"/>
          <p:cNvSpPr/>
          <p:nvPr/>
        </p:nvSpPr>
        <p:spPr>
          <a:xfrm>
            <a:off x="5897880" y="8681205"/>
            <a:ext cx="6492240" cy="0"/>
          </a:xfrm>
          <a:prstGeom prst="line">
            <a:avLst/>
          </a:prstGeom>
          <a:ln cap="flat" w="76200">
            <a:solidFill>
              <a:srgbClr val="0F4662"/>
            </a:solidFill>
            <a:prstDash val="solid"/>
            <a:headEnd type="none" len="sm" w="sm"/>
            <a:tailEnd type="none" len="sm" w="sm"/>
          </a:ln>
        </p:spPr>
      </p:sp>
      <p:sp>
        <p:nvSpPr>
          <p:cNvPr name="Freeform 12" id="12"/>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028700" y="599709"/>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14" id="14"/>
          <p:cNvSpPr txBox="true"/>
          <p:nvPr/>
        </p:nvSpPr>
        <p:spPr>
          <a:xfrm rot="0">
            <a:off x="6635340" y="6132682"/>
            <a:ext cx="5017320"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Akash Vemula</a:t>
            </a:r>
          </a:p>
        </p:txBody>
      </p:sp>
      <p:sp>
        <p:nvSpPr>
          <p:cNvPr name="TextBox 15" id="15"/>
          <p:cNvSpPr txBox="true"/>
          <p:nvPr/>
        </p:nvSpPr>
        <p:spPr>
          <a:xfrm rot="0">
            <a:off x="6635340" y="6757320"/>
            <a:ext cx="5017320" cy="4152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ML Developer</a:t>
            </a:r>
          </a:p>
        </p:txBody>
      </p:sp>
      <p:sp>
        <p:nvSpPr>
          <p:cNvPr name="TextBox 16" id="16"/>
          <p:cNvSpPr txBox="true"/>
          <p:nvPr/>
        </p:nvSpPr>
        <p:spPr>
          <a:xfrm rot="0">
            <a:off x="12241980" y="6129792"/>
            <a:ext cx="5017320"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Naveen Reddy</a:t>
            </a:r>
          </a:p>
        </p:txBody>
      </p:sp>
      <p:sp>
        <p:nvSpPr>
          <p:cNvPr name="TextBox 17" id="17"/>
          <p:cNvSpPr txBox="true"/>
          <p:nvPr/>
        </p:nvSpPr>
        <p:spPr>
          <a:xfrm rot="0">
            <a:off x="12241980" y="6757320"/>
            <a:ext cx="5017320" cy="4152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Data Engineer</a:t>
            </a:r>
          </a:p>
        </p:txBody>
      </p:sp>
      <p:sp>
        <p:nvSpPr>
          <p:cNvPr name="TextBox 18" id="18"/>
          <p:cNvSpPr txBox="true"/>
          <p:nvPr/>
        </p:nvSpPr>
        <p:spPr>
          <a:xfrm rot="0">
            <a:off x="1028700" y="6132682"/>
            <a:ext cx="5017320"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Ganesh Munagala</a:t>
            </a:r>
          </a:p>
        </p:txBody>
      </p:sp>
      <p:sp>
        <p:nvSpPr>
          <p:cNvPr name="TextBox 19" id="19"/>
          <p:cNvSpPr txBox="true"/>
          <p:nvPr/>
        </p:nvSpPr>
        <p:spPr>
          <a:xfrm rot="0">
            <a:off x="1028700" y="6760210"/>
            <a:ext cx="5017320" cy="4152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Design Engineer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Conclusion</a:t>
            </a:r>
          </a:p>
        </p:txBody>
      </p:sp>
      <p:sp>
        <p:nvSpPr>
          <p:cNvPr name="TextBox 3" id="3"/>
          <p:cNvSpPr txBox="true"/>
          <p:nvPr/>
        </p:nvSpPr>
        <p:spPr>
          <a:xfrm rot="0">
            <a:off x="1673125" y="2949228"/>
            <a:ext cx="14941750" cy="3931047"/>
          </a:xfrm>
          <a:prstGeom prst="rect">
            <a:avLst/>
          </a:prstGeom>
        </p:spPr>
        <p:txBody>
          <a:bodyPr anchor="t" rtlCol="false" tIns="0" lIns="0" bIns="0" rIns="0">
            <a:spAutoFit/>
          </a:bodyPr>
          <a:lstStyle/>
          <a:p>
            <a:pPr algn="ctr" marL="0" indent="0" lvl="0">
              <a:lnSpc>
                <a:spcPts val="3910"/>
              </a:lnSpc>
            </a:pPr>
            <a:r>
              <a:rPr lang="en-US" sz="2300">
                <a:solidFill>
                  <a:srgbClr val="0F4662"/>
                </a:solidFill>
                <a:latin typeface="Quicksand"/>
                <a:ea typeface="Quicksand"/>
                <a:cs typeface="Quicksand"/>
                <a:sym typeface="Quicksand"/>
              </a:rPr>
              <a:t>The project successfully met all objectives, including custom environment setup, agent training, performance logging, and evaluation. Deep Q-Network (DQN) exhibited faster initial learning but showed greater performance fluctuation, while Proximal Policy Optimization (PPO) provided smoother and more stable learning due to its policy-based nature. Both agents demonstrated competent gameplay by learning to avoid collisions and maximize rewards. Training logs were captured and visualized using metrics such as episode scores, average rewards, sample complexity, and policy stability. The comparative analysis, supported by CSV logs and plotted graphs, provided a comprehensive understanding of the learning dynamics and effectiveness of both reinforcement learning approaches.</a:t>
            </a:r>
          </a:p>
        </p:txBody>
      </p:sp>
      <p:sp>
        <p:nvSpPr>
          <p:cNvPr name="AutoShape 4" id="4"/>
          <p:cNvSpPr/>
          <p:nvPr/>
        </p:nvSpPr>
        <p:spPr>
          <a:xfrm>
            <a:off x="5897880" y="2634903"/>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758327" y="8387805"/>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1956999"/>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913335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156732" y="7317505"/>
            <a:ext cx="14628514" cy="537821"/>
          </a:xfrm>
          <a:prstGeom prst="rect">
            <a:avLst/>
          </a:prstGeom>
        </p:spPr>
        <p:txBody>
          <a:bodyPr anchor="t" rtlCol="false" tIns="0" lIns="0" bIns="0" rIns="0">
            <a:spAutoFit/>
          </a:bodyPr>
          <a:lstStyle/>
          <a:p>
            <a:pPr algn="ctr" marL="0" indent="0" lvl="0">
              <a:lnSpc>
                <a:spcPts val="4479"/>
              </a:lnSpc>
              <a:spcBef>
                <a:spcPct val="0"/>
              </a:spcBef>
            </a:pPr>
            <a:r>
              <a:rPr lang="en-US" b="true" sz="3199" i="true">
                <a:solidFill>
                  <a:srgbClr val="0F4662"/>
                </a:solidFill>
                <a:latin typeface="Cormorant Garamond Bold Italics"/>
                <a:ea typeface="Cormorant Garamond Bold Italics"/>
                <a:cs typeface="Cormorant Garamond Bold Italics"/>
                <a:sym typeface="Cormorant Garamond Bold Italics"/>
              </a:rPr>
              <a:t>GitHub Link: </a:t>
            </a:r>
            <a:r>
              <a:rPr lang="en-US" b="true" sz="3199" i="true" u="sng">
                <a:solidFill>
                  <a:srgbClr val="0F4662"/>
                </a:solidFill>
                <a:latin typeface="Cormorant Garamond Bold Italics"/>
                <a:ea typeface="Cormorant Garamond Bold Italics"/>
                <a:cs typeface="Cormorant Garamond Bold Italics"/>
                <a:sym typeface="Cormorant Garamond Bold Italics"/>
                <a:hlinkClick r:id="rId4" tooltip="https://github.com/GaneshMunagala714/Snake_Game_AI/tree/main"/>
              </a:rPr>
              <a:t>https://github.com/GaneshMunagala714/Snake_Game_AI/tree/main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2030591" y="4293667"/>
            <a:ext cx="14047392" cy="3057376"/>
          </a:xfrm>
          <a:prstGeom prst="rect">
            <a:avLst/>
          </a:prstGeom>
        </p:spPr>
        <p:txBody>
          <a:bodyPr anchor="t" rtlCol="false" tIns="0" lIns="0" bIns="0" rIns="0">
            <a:spAutoFit/>
          </a:bodyPr>
          <a:lstStyle/>
          <a:p>
            <a:pPr algn="ctr" marL="0" indent="0" lvl="0">
              <a:lnSpc>
                <a:spcPts val="4079"/>
              </a:lnSpc>
            </a:pPr>
            <a:r>
              <a:rPr lang="en-US" sz="2400">
                <a:solidFill>
                  <a:srgbClr val="0F4662"/>
                </a:solidFill>
                <a:latin typeface="Quicksand"/>
                <a:ea typeface="Quicksand"/>
                <a:cs typeface="Quicksand"/>
                <a:sym typeface="Quicksand"/>
              </a:rPr>
              <a:t>Our project aims to develop and compare reinforcement learning strategies to train an AI agent to play the Snake game efficiently. We recognize the significance of model-free learning techniques in dynamic environments and intend to implement and analyze both </a:t>
            </a:r>
            <a:r>
              <a:rPr lang="en-US" b="true" sz="2400">
                <a:solidFill>
                  <a:srgbClr val="0F4662"/>
                </a:solidFill>
                <a:latin typeface="Quicksand Bold"/>
                <a:ea typeface="Quicksand Bold"/>
                <a:cs typeface="Quicksand Bold"/>
                <a:sym typeface="Quicksand Bold"/>
              </a:rPr>
              <a:t>Deep Q-Network (DQN) and Proximal Policy Optimization (PPO)</a:t>
            </a:r>
            <a:r>
              <a:rPr lang="en-US" sz="2400">
                <a:solidFill>
                  <a:srgbClr val="0F4662"/>
                </a:solidFill>
                <a:latin typeface="Quicksand"/>
                <a:ea typeface="Quicksand"/>
                <a:cs typeface="Quicksand"/>
                <a:sym typeface="Quicksand"/>
              </a:rPr>
              <a:t> algorithms. Our goal is to evaluate their performance, learning efficiency, and stability, while gaining insights into their effectiveness in mastering complex decision-making tasks.</a:t>
            </a:r>
          </a:p>
        </p:txBody>
      </p:sp>
      <p:sp>
        <p:nvSpPr>
          <p:cNvPr name="AutoShape 3" id="3"/>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897880" y="817019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804816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name="Freeform 7" id="7"/>
          <p:cNvSpPr/>
          <p:nvPr/>
        </p:nvSpPr>
        <p:spPr>
          <a:xfrm flipH="false" flipV="false" rot="0">
            <a:off x="8304001" y="9017918"/>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86761" y="2456695"/>
            <a:ext cx="5385764" cy="6426664"/>
            <a:chOff x="0" y="0"/>
            <a:chExt cx="1418473" cy="1692619"/>
          </a:xfrm>
        </p:grpSpPr>
        <p:sp>
          <p:nvSpPr>
            <p:cNvPr name="Freeform 3" id="3"/>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4" id="4"/>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2405199" y="2877488"/>
            <a:ext cx="2348889" cy="2348889"/>
          </a:xfrm>
          <a:custGeom>
            <a:avLst/>
            <a:gdLst/>
            <a:ahLst/>
            <a:cxnLst/>
            <a:rect r="r" b="b" t="t" l="l"/>
            <a:pathLst>
              <a:path h="2348889" w="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51118" y="2456695"/>
            <a:ext cx="5385764" cy="6426664"/>
            <a:chOff x="0" y="0"/>
            <a:chExt cx="1418473" cy="1692619"/>
          </a:xfrm>
        </p:grpSpPr>
        <p:sp>
          <p:nvSpPr>
            <p:cNvPr name="Freeform 7" id="7"/>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name="TextBox 8" id="8"/>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9" id="9"/>
          <p:cNvSpPr/>
          <p:nvPr/>
        </p:nvSpPr>
        <p:spPr>
          <a:xfrm flipH="false" flipV="false" rot="0">
            <a:off x="7984503" y="2877488"/>
            <a:ext cx="2318994" cy="2348889"/>
          </a:xfrm>
          <a:custGeom>
            <a:avLst/>
            <a:gdLst/>
            <a:ahLst/>
            <a:cxnLst/>
            <a:rect r="r" b="b" t="t" l="l"/>
            <a:pathLst>
              <a:path h="2348889" w="2318994">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2015475" y="2456695"/>
            <a:ext cx="5385764" cy="6426664"/>
            <a:chOff x="0" y="0"/>
            <a:chExt cx="1418473" cy="1692619"/>
          </a:xfrm>
        </p:grpSpPr>
        <p:sp>
          <p:nvSpPr>
            <p:cNvPr name="Freeform 11" id="11"/>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2" id="12"/>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13" id="13"/>
          <p:cNvSpPr/>
          <p:nvPr/>
        </p:nvSpPr>
        <p:spPr>
          <a:xfrm flipH="false" flipV="false" rot="0">
            <a:off x="13595029" y="3088463"/>
            <a:ext cx="2226655" cy="2226655"/>
          </a:xfrm>
          <a:custGeom>
            <a:avLst/>
            <a:gdLst/>
            <a:ahLst/>
            <a:cxnLst/>
            <a:rect r="r" b="b" t="t" l="l"/>
            <a:pathLst>
              <a:path h="2226655" w="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8700" y="599709"/>
            <a:ext cx="8115300"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Research Questions</a:t>
            </a:r>
          </a:p>
        </p:txBody>
      </p:sp>
      <p:sp>
        <p:nvSpPr>
          <p:cNvPr name="TextBox 15" id="15"/>
          <p:cNvSpPr txBox="true"/>
          <p:nvPr/>
        </p:nvSpPr>
        <p:spPr>
          <a:xfrm rot="0">
            <a:off x="1028700" y="5928917"/>
            <a:ext cx="5101887" cy="2444998"/>
          </a:xfrm>
          <a:prstGeom prst="rect">
            <a:avLst/>
          </a:prstGeom>
        </p:spPr>
        <p:txBody>
          <a:bodyPr anchor="t" rtlCol="false" tIns="0" lIns="0" bIns="0" rIns="0">
            <a:spAutoFit/>
          </a:bodyPr>
          <a:lstStyle/>
          <a:p>
            <a:pPr algn="ctr">
              <a:lnSpc>
                <a:spcPts val="3910"/>
              </a:lnSpc>
            </a:pPr>
            <a:r>
              <a:rPr lang="en-US" b="true" sz="2300">
                <a:solidFill>
                  <a:srgbClr val="0F4662"/>
                </a:solidFill>
                <a:latin typeface="Quicksand Bold"/>
                <a:ea typeface="Quicksand Bold"/>
                <a:cs typeface="Quicksand Bold"/>
                <a:sym typeface="Quicksand Bold"/>
              </a:rPr>
              <a:t>Whether RL agents can independently develop competent survival strategies through interaction-based learning without explicit rules or supervision ?</a:t>
            </a:r>
          </a:p>
        </p:txBody>
      </p:sp>
      <p:sp>
        <p:nvSpPr>
          <p:cNvPr name="TextBox 16" id="16"/>
          <p:cNvSpPr txBox="true"/>
          <p:nvPr/>
        </p:nvSpPr>
        <p:spPr>
          <a:xfrm rot="0">
            <a:off x="6593057" y="5919392"/>
            <a:ext cx="5101887" cy="2543051"/>
          </a:xfrm>
          <a:prstGeom prst="rect">
            <a:avLst/>
          </a:prstGeom>
        </p:spPr>
        <p:txBody>
          <a:bodyPr anchor="t" rtlCol="false" tIns="0" lIns="0" bIns="0" rIns="0">
            <a:spAutoFit/>
          </a:bodyPr>
          <a:lstStyle/>
          <a:p>
            <a:pPr algn="ctr">
              <a:lnSpc>
                <a:spcPts val="4079"/>
              </a:lnSpc>
            </a:pPr>
            <a:r>
              <a:rPr lang="en-US" b="true" sz="2400">
                <a:solidFill>
                  <a:srgbClr val="0F4662"/>
                </a:solidFill>
                <a:latin typeface="Quicksand Bold"/>
                <a:ea typeface="Quicksand Bold"/>
                <a:cs typeface="Quicksand Bold"/>
                <a:sym typeface="Quicksand Bold"/>
              </a:rPr>
              <a:t>How value-based (DQN) and policy-based (PPO) learning approaches compare in terms of convergence speed, stability, and robustness ?</a:t>
            </a:r>
          </a:p>
        </p:txBody>
      </p:sp>
      <p:sp>
        <p:nvSpPr>
          <p:cNvPr name="TextBox 17" id="17"/>
          <p:cNvSpPr txBox="true"/>
          <p:nvPr/>
        </p:nvSpPr>
        <p:spPr>
          <a:xfrm rot="0">
            <a:off x="12157413" y="5899260"/>
            <a:ext cx="5101887" cy="2724487"/>
          </a:xfrm>
          <a:prstGeom prst="rect">
            <a:avLst/>
          </a:prstGeom>
        </p:spPr>
        <p:txBody>
          <a:bodyPr anchor="t" rtlCol="false" tIns="0" lIns="0" bIns="0" rIns="0">
            <a:spAutoFit/>
          </a:bodyPr>
          <a:lstStyle/>
          <a:p>
            <a:pPr algn="ctr" marL="0" indent="0" lvl="0">
              <a:lnSpc>
                <a:spcPts val="3640"/>
              </a:lnSpc>
              <a:spcBef>
                <a:spcPct val="0"/>
              </a:spcBef>
            </a:pPr>
            <a:r>
              <a:rPr lang="en-US" b="true" sz="2600">
                <a:solidFill>
                  <a:srgbClr val="0F4662"/>
                </a:solidFill>
                <a:latin typeface="Quicksand Bold"/>
                <a:ea typeface="Quicksand Bold"/>
                <a:cs typeface="Quicksand Bold"/>
                <a:sym typeface="Quicksand Bold"/>
              </a:rPr>
              <a:t>Whether trained agents can maintain performance consistency even as the game progresses into novel or less frequently seen scenarios (i.e., generalization) ?</a:t>
            </a:r>
          </a:p>
        </p:txBody>
      </p:sp>
      <p:sp>
        <p:nvSpPr>
          <p:cNvPr name="AutoShape 18" id="18"/>
          <p:cNvSpPr/>
          <p:nvPr/>
        </p:nvSpPr>
        <p:spPr>
          <a:xfrm>
            <a:off x="10767060" y="9906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0928486" y="1684924"/>
            <a:ext cx="6330814" cy="7573376"/>
            <a:chOff x="0" y="0"/>
            <a:chExt cx="8441085" cy="10097834"/>
          </a:xfrm>
        </p:grpSpPr>
        <p:pic>
          <p:nvPicPr>
            <p:cNvPr name="Picture 6" id="6"/>
            <p:cNvPicPr>
              <a:picLocks noChangeAspect="true"/>
            </p:cNvPicPr>
            <p:nvPr/>
          </p:nvPicPr>
          <p:blipFill>
            <a:blip r:embed="rId2"/>
            <a:srcRect l="8203" t="0" r="8203" b="0"/>
            <a:stretch>
              <a:fillRect/>
            </a:stretch>
          </p:blipFill>
          <p:spPr>
            <a:xfrm flipH="false" flipV="false">
              <a:off x="0" y="0"/>
              <a:ext cx="8441085" cy="10097834"/>
            </a:xfrm>
            <a:prstGeom prst="rect">
              <a:avLst/>
            </a:prstGeom>
          </p:spPr>
        </p:pic>
      </p:grpSp>
      <p:sp>
        <p:nvSpPr>
          <p:cNvPr name="Freeform 7" id="7"/>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599709"/>
            <a:ext cx="939024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Project Objective</a:t>
            </a:r>
          </a:p>
        </p:txBody>
      </p:sp>
      <p:sp>
        <p:nvSpPr>
          <p:cNvPr name="TextBox 9" id="9"/>
          <p:cNvSpPr txBox="true"/>
          <p:nvPr/>
        </p:nvSpPr>
        <p:spPr>
          <a:xfrm rot="0">
            <a:off x="1028700" y="2774502"/>
            <a:ext cx="7853400" cy="5772398"/>
          </a:xfrm>
          <a:prstGeom prst="rect">
            <a:avLst/>
          </a:prstGeom>
        </p:spPr>
        <p:txBody>
          <a:bodyPr anchor="t" rtlCol="false" tIns="0" lIns="0" bIns="0" rIns="0">
            <a:spAutoFit/>
          </a:bodyPr>
          <a:lstStyle/>
          <a:p>
            <a:pPr algn="l" marL="582928" indent="-291464" lvl="1">
              <a:lnSpc>
                <a:spcPts val="4589"/>
              </a:lnSpc>
              <a:buFont typeface="Arial"/>
              <a:buChar char="•"/>
            </a:pPr>
            <a:r>
              <a:rPr lang="en-US" sz="2699">
                <a:solidFill>
                  <a:srgbClr val="0F4662"/>
                </a:solidFill>
                <a:latin typeface="Quicksand"/>
                <a:ea typeface="Quicksand"/>
                <a:cs typeface="Quicksand"/>
                <a:sym typeface="Quicksand"/>
              </a:rPr>
              <a:t>Train a reinforcement learning agent to master the Snake game using reward-based learning.</a:t>
            </a:r>
          </a:p>
          <a:p>
            <a:pPr algn="l" marL="582928" indent="-291464" lvl="1">
              <a:lnSpc>
                <a:spcPts val="4589"/>
              </a:lnSpc>
              <a:buFont typeface="Arial"/>
              <a:buChar char="•"/>
            </a:pPr>
            <a:r>
              <a:rPr lang="en-US" sz="2699">
                <a:solidFill>
                  <a:srgbClr val="0F4662"/>
                </a:solidFill>
                <a:latin typeface="Quicksand"/>
                <a:ea typeface="Quicksand"/>
                <a:cs typeface="Quicksand"/>
                <a:sym typeface="Quicksand"/>
              </a:rPr>
              <a:t>Implement and compare two model-free algorithms — Deep Q-Network (DQN) and Proximal Policy Optimization (PPO) — within the same game environment.</a:t>
            </a:r>
          </a:p>
          <a:p>
            <a:pPr algn="l" marL="582928" indent="-291464" lvl="1">
              <a:lnSpc>
                <a:spcPts val="4589"/>
              </a:lnSpc>
              <a:buFont typeface="Arial"/>
              <a:buChar char="•"/>
            </a:pPr>
            <a:r>
              <a:rPr lang="en-US" sz="2699">
                <a:solidFill>
                  <a:srgbClr val="0F4662"/>
                </a:solidFill>
                <a:latin typeface="Quicksand"/>
                <a:ea typeface="Quicksand"/>
                <a:cs typeface="Quicksand"/>
                <a:sym typeface="Quicksand"/>
              </a:rPr>
              <a:t>Evaluate and visualize learning efficiency through training outcomes, score progression, and reward trends.</a:t>
            </a:r>
          </a:p>
        </p:txBody>
      </p:sp>
      <p:sp>
        <p:nvSpPr>
          <p:cNvPr name="TextBox 10" id="10"/>
          <p:cNvSpPr txBox="true"/>
          <p:nvPr/>
        </p:nvSpPr>
        <p:spPr>
          <a:xfrm rot="0">
            <a:off x="1357663" y="1895712"/>
            <a:ext cx="6938067" cy="1012140"/>
          </a:xfrm>
          <a:prstGeom prst="rect">
            <a:avLst/>
          </a:prstGeom>
        </p:spPr>
        <p:txBody>
          <a:bodyPr anchor="t" rtlCol="false" tIns="0" lIns="0" bIns="0" rIns="0">
            <a:spAutoFit/>
          </a:bodyPr>
          <a:lstStyle/>
          <a:p>
            <a:pPr algn="l" marL="0" indent="0" lvl="0">
              <a:lnSpc>
                <a:spcPts val="4059"/>
              </a:lnSpc>
              <a:spcBef>
                <a:spcPct val="0"/>
              </a:spcBef>
            </a:pPr>
            <a:r>
              <a:rPr lang="en-US" b="true" sz="2899">
                <a:solidFill>
                  <a:srgbClr val="0F4662"/>
                </a:solidFill>
                <a:latin typeface="Quicksand Bold"/>
                <a:ea typeface="Quicksand Bold"/>
                <a:cs typeface="Quicksand Bold"/>
                <a:sym typeface="Quicksand Bold"/>
              </a:rPr>
              <a:t>Our Main Objectives of the project are,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038622" y="4099272"/>
            <a:ext cx="4210757" cy="3273864"/>
          </a:xfrm>
          <a:custGeom>
            <a:avLst/>
            <a:gdLst/>
            <a:ahLst/>
            <a:cxnLst/>
            <a:rect r="r" b="b" t="t" l="l"/>
            <a:pathLst>
              <a:path h="3273864" w="4210757">
                <a:moveTo>
                  <a:pt x="0" y="0"/>
                </a:moveTo>
                <a:lnTo>
                  <a:pt x="4210756" y="0"/>
                </a:lnTo>
                <a:lnTo>
                  <a:pt x="4210756" y="3273864"/>
                </a:lnTo>
                <a:lnTo>
                  <a:pt x="0" y="327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027699" y="5071483"/>
            <a:ext cx="4344915" cy="0"/>
          </a:xfrm>
          <a:prstGeom prst="line">
            <a:avLst/>
          </a:prstGeom>
          <a:ln cap="flat" w="57150">
            <a:solidFill>
              <a:srgbClr val="7994A0"/>
            </a:solidFill>
            <a:prstDash val="solid"/>
            <a:headEnd type="none" len="sm" w="sm"/>
            <a:tailEnd type="none" len="sm" w="sm"/>
          </a:ln>
        </p:spPr>
      </p:sp>
      <p:sp>
        <p:nvSpPr>
          <p:cNvPr name="AutoShape 4" id="4"/>
          <p:cNvSpPr/>
          <p:nvPr/>
        </p:nvSpPr>
        <p:spPr>
          <a:xfrm flipV="true">
            <a:off x="1656224" y="8539585"/>
            <a:ext cx="4716390" cy="0"/>
          </a:xfrm>
          <a:prstGeom prst="line">
            <a:avLst/>
          </a:prstGeom>
          <a:ln cap="flat" w="57150">
            <a:solidFill>
              <a:srgbClr val="7994A0"/>
            </a:solidFill>
            <a:prstDash val="solid"/>
            <a:headEnd type="none" len="sm" w="sm"/>
            <a:tailEnd type="none" len="sm" w="sm"/>
          </a:ln>
        </p:spPr>
      </p:sp>
      <p:sp>
        <p:nvSpPr>
          <p:cNvPr name="TextBox 5" id="5"/>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Tools &amp; Technologies</a:t>
            </a:r>
          </a:p>
        </p:txBody>
      </p:sp>
      <p:sp>
        <p:nvSpPr>
          <p:cNvPr name="TextBox 6" id="6"/>
          <p:cNvSpPr txBox="true"/>
          <p:nvPr/>
        </p:nvSpPr>
        <p:spPr>
          <a:xfrm rot="0">
            <a:off x="1024384" y="2968903"/>
            <a:ext cx="5348229" cy="1851536"/>
          </a:xfrm>
          <a:prstGeom prst="rect">
            <a:avLst/>
          </a:prstGeom>
        </p:spPr>
        <p:txBody>
          <a:bodyPr anchor="t" rtlCol="false" tIns="0" lIns="0" bIns="0" rIns="0">
            <a:spAutoFit/>
          </a:bodyPr>
          <a:lstStyle/>
          <a:p>
            <a:pPr algn="r" marL="0" indent="0" lvl="0">
              <a:lnSpc>
                <a:spcPts val="2940"/>
              </a:lnSpc>
              <a:spcBef>
                <a:spcPct val="0"/>
              </a:spcBef>
            </a:pPr>
            <a:r>
              <a:rPr lang="en-US" sz="2100">
                <a:solidFill>
                  <a:srgbClr val="0F4662"/>
                </a:solidFill>
                <a:latin typeface="Quicksand"/>
                <a:ea typeface="Quicksand"/>
                <a:cs typeface="Quicksand"/>
                <a:sym typeface="Quicksand"/>
              </a:rPr>
              <a:t>Used as the primary programming language to build and integrate all components of the project — including the game environment, training loops, agent logic, and evaluation scripts.</a:t>
            </a:r>
          </a:p>
        </p:txBody>
      </p:sp>
      <p:sp>
        <p:nvSpPr>
          <p:cNvPr name="TextBox 7" id="7"/>
          <p:cNvSpPr txBox="true"/>
          <p:nvPr/>
        </p:nvSpPr>
        <p:spPr>
          <a:xfrm rot="0">
            <a:off x="1024384" y="2525673"/>
            <a:ext cx="5348229" cy="49090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Python:</a:t>
            </a:r>
          </a:p>
        </p:txBody>
      </p:sp>
      <p:sp>
        <p:nvSpPr>
          <p:cNvPr name="TextBox 8" id="8"/>
          <p:cNvSpPr txBox="true"/>
          <p:nvPr/>
        </p:nvSpPr>
        <p:spPr>
          <a:xfrm rot="0">
            <a:off x="1024384" y="6363803"/>
            <a:ext cx="5352545" cy="1851536"/>
          </a:xfrm>
          <a:prstGeom prst="rect">
            <a:avLst/>
          </a:prstGeom>
        </p:spPr>
        <p:txBody>
          <a:bodyPr anchor="t" rtlCol="false" tIns="0" lIns="0" bIns="0" rIns="0">
            <a:spAutoFit/>
          </a:bodyPr>
          <a:lstStyle/>
          <a:p>
            <a:pPr algn="r" marL="0" indent="0" lvl="0">
              <a:lnSpc>
                <a:spcPts val="2940"/>
              </a:lnSpc>
              <a:spcBef>
                <a:spcPct val="0"/>
              </a:spcBef>
            </a:pPr>
            <a:r>
              <a:rPr lang="en-US" sz="2100">
                <a:solidFill>
                  <a:srgbClr val="0F4662"/>
                </a:solidFill>
                <a:latin typeface="Quicksand"/>
                <a:ea typeface="Quicksand"/>
                <a:cs typeface="Quicksand"/>
                <a:sym typeface="Quicksand"/>
              </a:rPr>
              <a:t>PyTorch was used to design, train, and evaluate the reinforcement learning models (DQN and PPO). Pygame provided the interactive game environment for training and testing the Snake agent.</a:t>
            </a:r>
          </a:p>
        </p:txBody>
      </p:sp>
      <p:sp>
        <p:nvSpPr>
          <p:cNvPr name="TextBox 9" id="9"/>
          <p:cNvSpPr txBox="true"/>
          <p:nvPr/>
        </p:nvSpPr>
        <p:spPr>
          <a:xfrm rot="0">
            <a:off x="1024384" y="5920573"/>
            <a:ext cx="5352545" cy="49090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PyTorch  and PyGame:</a:t>
            </a:r>
          </a:p>
        </p:txBody>
      </p:sp>
      <p:sp>
        <p:nvSpPr>
          <p:cNvPr name="Freeform 10" id="10"/>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12910069" y="5128633"/>
            <a:ext cx="4344915" cy="0"/>
          </a:xfrm>
          <a:prstGeom prst="line">
            <a:avLst/>
          </a:prstGeom>
          <a:ln cap="flat" w="57150">
            <a:solidFill>
              <a:srgbClr val="7994A0"/>
            </a:solidFill>
            <a:prstDash val="solid"/>
            <a:headEnd type="none" len="sm" w="sm"/>
            <a:tailEnd type="none" len="sm" w="sm"/>
          </a:ln>
        </p:spPr>
      </p:sp>
      <p:sp>
        <p:nvSpPr>
          <p:cNvPr name="AutoShape 13" id="13"/>
          <p:cNvSpPr/>
          <p:nvPr/>
        </p:nvSpPr>
        <p:spPr>
          <a:xfrm flipV="true">
            <a:off x="12538594" y="8511010"/>
            <a:ext cx="4716390" cy="0"/>
          </a:xfrm>
          <a:prstGeom prst="line">
            <a:avLst/>
          </a:prstGeom>
          <a:ln cap="flat" w="57150">
            <a:solidFill>
              <a:srgbClr val="7994A0"/>
            </a:solidFill>
            <a:prstDash val="solid"/>
            <a:headEnd type="none" len="sm" w="sm"/>
            <a:tailEnd type="none" len="sm" w="sm"/>
          </a:ln>
        </p:spPr>
      </p:sp>
      <p:sp>
        <p:nvSpPr>
          <p:cNvPr name="TextBox 14" id="14"/>
          <p:cNvSpPr txBox="true"/>
          <p:nvPr/>
        </p:nvSpPr>
        <p:spPr>
          <a:xfrm rot="0">
            <a:off x="11687871" y="2968903"/>
            <a:ext cx="5567113" cy="1851536"/>
          </a:xfrm>
          <a:prstGeom prst="rect">
            <a:avLst/>
          </a:prstGeom>
        </p:spPr>
        <p:txBody>
          <a:bodyPr anchor="t" rtlCol="false" tIns="0" lIns="0" bIns="0" rIns="0">
            <a:spAutoFit/>
          </a:bodyPr>
          <a:lstStyle/>
          <a:p>
            <a:pPr algn="r" marL="0" indent="0" lvl="0">
              <a:lnSpc>
                <a:spcPts val="2940"/>
              </a:lnSpc>
              <a:spcBef>
                <a:spcPct val="0"/>
              </a:spcBef>
            </a:pPr>
            <a:r>
              <a:rPr lang="en-US" sz="2100">
                <a:solidFill>
                  <a:srgbClr val="0F4662"/>
                </a:solidFill>
                <a:latin typeface="Quicksand"/>
                <a:ea typeface="Quicksand"/>
                <a:cs typeface="Quicksand"/>
                <a:sym typeface="Quicksand"/>
              </a:rPr>
              <a:t>NumPy supported efficient numeric computations and array transformations. Pandas was used for logging and managing training data, while Matplotlib helped visualize the agents’ performance trends</a:t>
            </a:r>
          </a:p>
        </p:txBody>
      </p:sp>
      <p:sp>
        <p:nvSpPr>
          <p:cNvPr name="TextBox 15" id="15"/>
          <p:cNvSpPr txBox="true"/>
          <p:nvPr/>
        </p:nvSpPr>
        <p:spPr>
          <a:xfrm rot="0">
            <a:off x="11687871" y="2525673"/>
            <a:ext cx="5567113" cy="986254"/>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NumPy, Pandas and Matplotlib: :</a:t>
            </a:r>
          </a:p>
        </p:txBody>
      </p:sp>
      <p:sp>
        <p:nvSpPr>
          <p:cNvPr name="TextBox 16" id="16"/>
          <p:cNvSpPr txBox="true"/>
          <p:nvPr/>
        </p:nvSpPr>
        <p:spPr>
          <a:xfrm rot="0">
            <a:off x="11906755" y="6354278"/>
            <a:ext cx="5352545" cy="2091566"/>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F4662"/>
                </a:solidFill>
                <a:latin typeface="Quicksand"/>
                <a:ea typeface="Quicksand"/>
                <a:cs typeface="Quicksand"/>
                <a:sym typeface="Quicksand"/>
              </a:rPr>
              <a:t>GitHub hosted the full project codebase, facilitated collaboration, and maintained version history throughout the implementation and testing phases.</a:t>
            </a:r>
          </a:p>
        </p:txBody>
      </p:sp>
      <p:sp>
        <p:nvSpPr>
          <p:cNvPr name="TextBox 17" id="17"/>
          <p:cNvSpPr txBox="true"/>
          <p:nvPr/>
        </p:nvSpPr>
        <p:spPr>
          <a:xfrm rot="0">
            <a:off x="11906755" y="5920573"/>
            <a:ext cx="5352545" cy="49090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GitHub for version control: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1915073" y="1684924"/>
            <a:ext cx="5344227" cy="7573376"/>
            <a:chOff x="0" y="0"/>
            <a:chExt cx="827961" cy="1173314"/>
          </a:xfrm>
        </p:grpSpPr>
        <p:sp>
          <p:nvSpPr>
            <p:cNvPr name="Freeform 6" id="6"/>
            <p:cNvSpPr/>
            <p:nvPr/>
          </p:nvSpPr>
          <p:spPr>
            <a:xfrm flipH="false" flipV="false" rot="0">
              <a:off x="0" y="0"/>
              <a:ext cx="827961" cy="1173314"/>
            </a:xfrm>
            <a:custGeom>
              <a:avLst/>
              <a:gdLst/>
              <a:ahLst/>
              <a:cxnLst/>
              <a:rect r="r" b="b" t="t" l="l"/>
              <a:pathLst>
                <a:path h="1173314" w="827961">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20855" t="0" r="-20855" b="0"/>
              </a:stretch>
            </a:blipFill>
          </p:spPr>
        </p:sp>
      </p:grpSp>
      <p:sp>
        <p:nvSpPr>
          <p:cNvPr name="TextBox 7" id="7"/>
          <p:cNvSpPr txBox="true"/>
          <p:nvPr/>
        </p:nvSpPr>
        <p:spPr>
          <a:xfrm rot="0">
            <a:off x="1028700" y="599709"/>
            <a:ext cx="570284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Game Overview</a:t>
            </a:r>
          </a:p>
        </p:txBody>
      </p:sp>
      <p:sp>
        <p:nvSpPr>
          <p:cNvPr name="TextBox 8" id="8"/>
          <p:cNvSpPr txBox="true"/>
          <p:nvPr/>
        </p:nvSpPr>
        <p:spPr>
          <a:xfrm rot="0">
            <a:off x="1028700" y="2558073"/>
            <a:ext cx="10527757" cy="7219504"/>
          </a:xfrm>
          <a:prstGeom prst="rect">
            <a:avLst/>
          </a:prstGeom>
        </p:spPr>
        <p:txBody>
          <a:bodyPr anchor="t" rtlCol="false" tIns="0" lIns="0" bIns="0" rIns="0">
            <a:spAutoFit/>
          </a:bodyPr>
          <a:lstStyle/>
          <a:p>
            <a:pPr algn="l" marL="604518" indent="-302259" lvl="1">
              <a:lnSpc>
                <a:spcPts val="4759"/>
              </a:lnSpc>
              <a:buFont typeface="Arial"/>
              <a:buChar char="•"/>
            </a:pPr>
            <a:r>
              <a:rPr lang="en-US" sz="2799">
                <a:solidFill>
                  <a:srgbClr val="0F4662"/>
                </a:solidFill>
                <a:latin typeface="Quicksand"/>
                <a:ea typeface="Quicksand"/>
                <a:cs typeface="Quicksand"/>
                <a:sym typeface="Quicksand"/>
              </a:rPr>
              <a:t>The Snake moves continuously in one of four directions: up, down, left, or right.</a:t>
            </a:r>
          </a:p>
          <a:p>
            <a:pPr algn="l" marL="604518" indent="-302259" lvl="1">
              <a:lnSpc>
                <a:spcPts val="4759"/>
              </a:lnSpc>
              <a:buFont typeface="Arial"/>
              <a:buChar char="•"/>
            </a:pPr>
            <a:r>
              <a:rPr lang="en-US" sz="2799">
                <a:solidFill>
                  <a:srgbClr val="0F4662"/>
                </a:solidFill>
                <a:latin typeface="Quicksand"/>
                <a:ea typeface="Quicksand"/>
                <a:cs typeface="Quicksand"/>
                <a:sym typeface="Quicksand"/>
              </a:rPr>
              <a:t>The objective is to eat food items that appear randomly on the grid.</a:t>
            </a:r>
          </a:p>
          <a:p>
            <a:pPr algn="l" marL="604518" indent="-302259" lvl="1">
              <a:lnSpc>
                <a:spcPts val="4759"/>
              </a:lnSpc>
              <a:buFont typeface="Arial"/>
              <a:buChar char="•"/>
            </a:pPr>
            <a:r>
              <a:rPr lang="en-US" sz="2799">
                <a:solidFill>
                  <a:srgbClr val="0F4662"/>
                </a:solidFill>
                <a:latin typeface="Quicksand"/>
                <a:ea typeface="Quicksand"/>
                <a:cs typeface="Quicksand"/>
                <a:sym typeface="Quicksand"/>
              </a:rPr>
              <a:t>Each food item increases the snake’s length and adds to the score.</a:t>
            </a:r>
          </a:p>
          <a:p>
            <a:pPr algn="l" marL="604518" indent="-302259" lvl="1">
              <a:lnSpc>
                <a:spcPts val="4759"/>
              </a:lnSpc>
              <a:buFont typeface="Arial"/>
              <a:buChar char="•"/>
            </a:pPr>
            <a:r>
              <a:rPr lang="en-US" sz="2799">
                <a:solidFill>
                  <a:srgbClr val="0F4662"/>
                </a:solidFill>
                <a:latin typeface="Quicksand"/>
                <a:ea typeface="Quicksand"/>
                <a:cs typeface="Quicksand"/>
                <a:sym typeface="Quicksand"/>
              </a:rPr>
              <a:t>Only one p</a:t>
            </a:r>
            <a:r>
              <a:rPr lang="en-US" sz="2799">
                <a:solidFill>
                  <a:srgbClr val="0F4662"/>
                </a:solidFill>
                <a:latin typeface="Quicksand"/>
                <a:ea typeface="Quicksand"/>
                <a:cs typeface="Quicksand"/>
                <a:sym typeface="Quicksand"/>
              </a:rPr>
              <a:t>iece of food is present on the grid at a time.</a:t>
            </a:r>
          </a:p>
          <a:p>
            <a:pPr algn="l" marL="604518" indent="-302259" lvl="1">
              <a:lnSpc>
                <a:spcPts val="4759"/>
              </a:lnSpc>
              <a:buFont typeface="Arial"/>
              <a:buChar char="•"/>
            </a:pPr>
            <a:r>
              <a:rPr lang="en-US" sz="2799">
                <a:solidFill>
                  <a:srgbClr val="0F4662"/>
                </a:solidFill>
                <a:latin typeface="Quicksand"/>
                <a:ea typeface="Quicksand"/>
                <a:cs typeface="Quicksand"/>
                <a:sym typeface="Quicksand"/>
              </a:rPr>
              <a:t>The game ends if the snake collides with a wall or its own body.</a:t>
            </a:r>
          </a:p>
          <a:p>
            <a:pPr algn="l" marL="626107" indent="-313054" lvl="1">
              <a:lnSpc>
                <a:spcPts val="4929"/>
              </a:lnSpc>
              <a:buFont typeface="Arial"/>
              <a:buChar char="•"/>
            </a:pPr>
            <a:r>
              <a:rPr lang="en-US" sz="2899">
                <a:solidFill>
                  <a:srgbClr val="0F4662"/>
                </a:solidFill>
                <a:latin typeface="Quicksand"/>
                <a:ea typeface="Quicksand"/>
                <a:cs typeface="Quicksand"/>
                <a:sym typeface="Quicksand"/>
              </a:rPr>
              <a:t>The player (or agent) must learn to survive as long as possible and maximize score through movement decisions.</a:t>
            </a:r>
          </a:p>
        </p:txBody>
      </p:sp>
      <p:sp>
        <p:nvSpPr>
          <p:cNvPr name="TextBox 9" id="9"/>
          <p:cNvSpPr txBox="true"/>
          <p:nvPr/>
        </p:nvSpPr>
        <p:spPr>
          <a:xfrm rot="0">
            <a:off x="1028700" y="1914818"/>
            <a:ext cx="10527757"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How To Play ???.....</a:t>
            </a:r>
          </a:p>
        </p:txBody>
      </p:sp>
      <p:sp>
        <p:nvSpPr>
          <p:cNvPr name="TextBox 10" id="10"/>
          <p:cNvSpPr txBox="true"/>
          <p:nvPr/>
        </p:nvSpPr>
        <p:spPr>
          <a:xfrm rot="0">
            <a:off x="11915073" y="8738820"/>
            <a:ext cx="5344227" cy="519480"/>
          </a:xfrm>
          <a:prstGeom prst="rect">
            <a:avLst/>
          </a:prstGeom>
        </p:spPr>
        <p:txBody>
          <a:bodyPr anchor="t" rtlCol="false" tIns="0" lIns="0" bIns="0" rIns="0">
            <a:spAutoFit/>
          </a:bodyPr>
          <a:lstStyle/>
          <a:p>
            <a:pPr algn="ctr">
              <a:lnSpc>
                <a:spcPts val="3919"/>
              </a:lnSpc>
              <a:spcBef>
                <a:spcPct val="0"/>
              </a:spcBef>
            </a:pPr>
            <a:r>
              <a:rPr lang="en-US" sz="2799">
                <a:solidFill>
                  <a:srgbClr val="DBE5EA"/>
                </a:solidFill>
                <a:latin typeface="Horizon"/>
                <a:ea typeface="Horizon"/>
                <a:cs typeface="Horizon"/>
                <a:sym typeface="Horizon"/>
              </a:rPr>
              <a:t>Game Overview</a:t>
            </a:r>
          </a:p>
        </p:txBody>
      </p:sp>
      <p:sp>
        <p:nvSpPr>
          <p:cNvPr name="TextBox 11" id="11"/>
          <p:cNvSpPr txBox="true"/>
          <p:nvPr/>
        </p:nvSpPr>
        <p:spPr>
          <a:xfrm rot="0">
            <a:off x="15974325" y="1627774"/>
            <a:ext cx="1822628" cy="464818"/>
          </a:xfrm>
          <a:prstGeom prst="rect">
            <a:avLst/>
          </a:prstGeom>
        </p:spPr>
        <p:txBody>
          <a:bodyPr anchor="t" rtlCol="false" tIns="0" lIns="0" bIns="0" rIns="0">
            <a:spAutoFit/>
          </a:bodyPr>
          <a:lstStyle/>
          <a:p>
            <a:pPr algn="l" marL="0" indent="0" lvl="0">
              <a:lnSpc>
                <a:spcPts val="3780"/>
              </a:lnSpc>
              <a:spcBef>
                <a:spcPct val="0"/>
              </a:spcBef>
            </a:pPr>
            <a:r>
              <a:rPr lang="en-US" sz="2700">
                <a:solidFill>
                  <a:srgbClr val="DBE5EA"/>
                </a:solidFill>
                <a:latin typeface="Bebas Neue"/>
                <a:ea typeface="Bebas Neue"/>
                <a:cs typeface="Bebas Neue"/>
                <a:sym typeface="Bebas Neue"/>
              </a:rPr>
              <a:t>Score: 099</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878583" y="392008"/>
            <a:ext cx="6543064" cy="9894992"/>
          </a:xfrm>
          <a:custGeom>
            <a:avLst/>
            <a:gdLst/>
            <a:ahLst/>
            <a:cxnLst/>
            <a:rect r="r" b="b" t="t" l="l"/>
            <a:pathLst>
              <a:path h="9894992" w="6543064">
                <a:moveTo>
                  <a:pt x="0" y="0"/>
                </a:moveTo>
                <a:lnTo>
                  <a:pt x="6543063" y="0"/>
                </a:lnTo>
                <a:lnTo>
                  <a:pt x="6543063" y="9894992"/>
                </a:lnTo>
                <a:lnTo>
                  <a:pt x="0" y="9894992"/>
                </a:lnTo>
                <a:lnTo>
                  <a:pt x="0" y="0"/>
                </a:lnTo>
                <a:close/>
              </a:path>
            </a:pathLst>
          </a:custGeom>
          <a:blipFill>
            <a:blip r:embed="rId2"/>
            <a:stretch>
              <a:fillRect l="0" t="0" r="0" b="0"/>
            </a:stretch>
          </a:blipFill>
        </p:spPr>
      </p:sp>
      <p:sp>
        <p:nvSpPr>
          <p:cNvPr name="AutoShape 3" id="3"/>
          <p:cNvSpPr/>
          <p:nvPr/>
        </p:nvSpPr>
        <p:spPr>
          <a:xfrm flipH="true">
            <a:off x="11238453" y="2842414"/>
            <a:ext cx="0" cy="8780864"/>
          </a:xfrm>
          <a:prstGeom prst="line">
            <a:avLst/>
          </a:prstGeom>
          <a:ln cap="flat" w="76200">
            <a:solidFill>
              <a:srgbClr val="0F4662"/>
            </a:solidFill>
            <a:prstDash val="solid"/>
            <a:headEnd type="none" len="sm" w="sm"/>
            <a:tailEnd type="none" len="sm" w="sm"/>
          </a:ln>
        </p:spPr>
      </p:sp>
      <p:sp>
        <p:nvSpPr>
          <p:cNvPr name="AutoShape 4" id="4"/>
          <p:cNvSpPr/>
          <p:nvPr/>
        </p:nvSpPr>
        <p:spPr>
          <a:xfrm flipH="true">
            <a:off x="11450549" y="-169053"/>
            <a:ext cx="0" cy="8780864"/>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3538594" y="784015"/>
            <a:ext cx="7206639" cy="9122158"/>
          </a:xfrm>
          <a:custGeom>
            <a:avLst/>
            <a:gdLst/>
            <a:ahLst/>
            <a:cxnLst/>
            <a:rect r="r" b="b" t="t" l="l"/>
            <a:pathLst>
              <a:path h="9122158" w="7206639">
                <a:moveTo>
                  <a:pt x="0" y="0"/>
                </a:moveTo>
                <a:lnTo>
                  <a:pt x="7206639" y="0"/>
                </a:lnTo>
                <a:lnTo>
                  <a:pt x="7206639" y="9122158"/>
                </a:lnTo>
                <a:lnTo>
                  <a:pt x="0" y="9122158"/>
                </a:lnTo>
                <a:lnTo>
                  <a:pt x="0" y="0"/>
                </a:lnTo>
                <a:close/>
              </a:path>
            </a:pathLst>
          </a:custGeom>
          <a:blipFill>
            <a:blip r:embed="rId3"/>
            <a:stretch>
              <a:fillRect l="0" t="0" r="0" b="0"/>
            </a:stretch>
          </a:blipFill>
        </p:spPr>
      </p:sp>
      <p:sp>
        <p:nvSpPr>
          <p:cNvPr name="TextBox 6" id="6"/>
          <p:cNvSpPr txBox="true"/>
          <p:nvPr/>
        </p:nvSpPr>
        <p:spPr>
          <a:xfrm rot="0">
            <a:off x="12046572" y="669715"/>
            <a:ext cx="570284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Game Data Flow : </a:t>
            </a:r>
          </a:p>
        </p:txBody>
      </p:sp>
      <p:sp>
        <p:nvSpPr>
          <p:cNvPr name="TextBox 7" id="7"/>
          <p:cNvSpPr txBox="true"/>
          <p:nvPr/>
        </p:nvSpPr>
        <p:spPr>
          <a:xfrm rot="0">
            <a:off x="267495" y="-283353"/>
            <a:ext cx="6874418"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Architecture Diagram :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1915073" y="1684924"/>
            <a:ext cx="5344227" cy="7573376"/>
            <a:chOff x="0" y="0"/>
            <a:chExt cx="827961" cy="1173314"/>
          </a:xfrm>
        </p:grpSpPr>
        <p:sp>
          <p:nvSpPr>
            <p:cNvPr name="Freeform 6" id="6"/>
            <p:cNvSpPr/>
            <p:nvPr/>
          </p:nvSpPr>
          <p:spPr>
            <a:xfrm flipH="false" flipV="false" rot="0">
              <a:off x="0" y="0"/>
              <a:ext cx="827961" cy="1173314"/>
            </a:xfrm>
            <a:custGeom>
              <a:avLst/>
              <a:gdLst/>
              <a:ahLst/>
              <a:cxnLst/>
              <a:rect r="r" b="b" t="t" l="l"/>
              <a:pathLst>
                <a:path h="1173314" w="827961">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76527" t="0" r="-76527" b="0"/>
              </a:stretch>
            </a:blipFill>
          </p:spPr>
        </p:sp>
      </p:grpSp>
      <p:sp>
        <p:nvSpPr>
          <p:cNvPr name="TextBox 7" id="7"/>
          <p:cNvSpPr txBox="true"/>
          <p:nvPr/>
        </p:nvSpPr>
        <p:spPr>
          <a:xfrm rot="0">
            <a:off x="1028700" y="599709"/>
            <a:ext cx="570284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Algorithms:</a:t>
            </a:r>
          </a:p>
        </p:txBody>
      </p:sp>
      <p:sp>
        <p:nvSpPr>
          <p:cNvPr name="TextBox 8" id="8"/>
          <p:cNvSpPr txBox="true"/>
          <p:nvPr/>
        </p:nvSpPr>
        <p:spPr>
          <a:xfrm rot="0">
            <a:off x="1028700" y="2434248"/>
            <a:ext cx="10527757" cy="1514401"/>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V</a:t>
            </a:r>
            <a:r>
              <a:rPr lang="en-US" sz="2400">
                <a:solidFill>
                  <a:srgbClr val="0F4662"/>
                </a:solidFill>
                <a:latin typeface="Quicksand"/>
                <a:ea typeface="Quicksand"/>
                <a:cs typeface="Quicksand"/>
                <a:sym typeface="Quicksand"/>
              </a:rPr>
              <a:t>alue-based reinforcement learning method.</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Uses a neural network to estimate Q-values.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Tra</a:t>
            </a:r>
            <a:r>
              <a:rPr lang="en-US" sz="2400">
                <a:solidFill>
                  <a:srgbClr val="0F4662"/>
                </a:solidFill>
                <a:latin typeface="Quicksand"/>
                <a:ea typeface="Quicksand"/>
                <a:cs typeface="Quicksand"/>
                <a:sym typeface="Quicksand"/>
              </a:rPr>
              <a:t>ins via experience replay and epsilon-greedy policy.</a:t>
            </a:r>
          </a:p>
        </p:txBody>
      </p:sp>
      <p:sp>
        <p:nvSpPr>
          <p:cNvPr name="TextBox 9" id="9"/>
          <p:cNvSpPr txBox="true"/>
          <p:nvPr/>
        </p:nvSpPr>
        <p:spPr>
          <a:xfrm rot="0">
            <a:off x="1387316" y="3967698"/>
            <a:ext cx="10527757" cy="5772398"/>
          </a:xfrm>
          <a:prstGeom prst="rect">
            <a:avLst/>
          </a:prstGeom>
        </p:spPr>
        <p:txBody>
          <a:bodyPr anchor="t" rtlCol="false" tIns="0" lIns="0" bIns="0" rIns="0">
            <a:spAutoFit/>
          </a:bodyPr>
          <a:lstStyle/>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State Input</a:t>
            </a:r>
            <a:r>
              <a:rPr lang="en-US" sz="2699">
                <a:solidFill>
                  <a:srgbClr val="0F4662"/>
                </a:solidFill>
                <a:latin typeface="Quicksand"/>
                <a:ea typeface="Quicksand"/>
                <a:cs typeface="Quicksand"/>
                <a:sym typeface="Quicksand"/>
              </a:rPr>
              <a:t>: 11 binary features (danger, direction, food position)</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Neural Network</a:t>
            </a:r>
            <a:r>
              <a:rPr lang="en-US" sz="2699">
                <a:solidFill>
                  <a:srgbClr val="0F4662"/>
                </a:solidFill>
                <a:latin typeface="Quicksand"/>
                <a:ea typeface="Quicksand"/>
                <a:cs typeface="Quicksand"/>
                <a:sym typeface="Quicksand"/>
              </a:rPr>
              <a:t>: Predicts Q-values for actions [Straight, Left, Right]</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Action Policy</a:t>
            </a:r>
            <a:r>
              <a:rPr lang="en-US" sz="2699">
                <a:solidFill>
                  <a:srgbClr val="0F4662"/>
                </a:solidFill>
                <a:latin typeface="Quicksand"/>
                <a:ea typeface="Quicksand"/>
                <a:cs typeface="Quicksand"/>
                <a:sym typeface="Quicksand"/>
              </a:rPr>
              <a:t>: ε-greedy — explore or select best Q-value</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Tr</a:t>
            </a:r>
            <a:r>
              <a:rPr lang="en-US" b="true" sz="2699">
                <a:solidFill>
                  <a:srgbClr val="0F4662"/>
                </a:solidFill>
                <a:latin typeface="Quicksand Bold"/>
                <a:ea typeface="Quicksand Bold"/>
                <a:cs typeface="Quicksand Bold"/>
                <a:sym typeface="Quicksand Bold"/>
              </a:rPr>
              <a:t>aining</a:t>
            </a:r>
            <a:r>
              <a:rPr lang="en-US" sz="2699">
                <a:solidFill>
                  <a:srgbClr val="0F4662"/>
                </a:solidFill>
                <a:latin typeface="Quicksand"/>
                <a:ea typeface="Quicksand"/>
                <a:cs typeface="Quicksand"/>
                <a:sym typeface="Quicksand"/>
              </a:rPr>
              <a:t>: Experience Replay from memory buffer</a:t>
            </a:r>
          </a:p>
          <a:p>
            <a:pPr algn="l">
              <a:lnSpc>
                <a:spcPts val="4589"/>
              </a:lnSpc>
            </a:pPr>
            <a:r>
              <a:rPr lang="en-US" sz="2699" b="true">
                <a:solidFill>
                  <a:srgbClr val="0F4662"/>
                </a:solidFill>
                <a:latin typeface="Quicksand Bold"/>
                <a:ea typeface="Quicksand Bold"/>
                <a:cs typeface="Quicksand Bold"/>
                <a:sym typeface="Quicksand Bold"/>
              </a:rPr>
              <a:t>              </a:t>
            </a:r>
            <a:r>
              <a:rPr lang="en-US" sz="2699" b="true">
                <a:solidFill>
                  <a:srgbClr val="0F4662"/>
                </a:solidFill>
                <a:latin typeface="Quicksand Bold"/>
                <a:ea typeface="Quicksand Bold"/>
                <a:cs typeface="Quicksand Bold"/>
                <a:sym typeface="Quicksand Bold"/>
              </a:rPr>
              <a:t>Loss = MSE between predicted and target Q-values</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Objective</a:t>
            </a:r>
            <a:r>
              <a:rPr lang="en-US" sz="2699">
                <a:solidFill>
                  <a:srgbClr val="0F4662"/>
                </a:solidFill>
                <a:latin typeface="Quicksand"/>
                <a:ea typeface="Quicksand"/>
                <a:cs typeface="Quicksand"/>
                <a:sym typeface="Quicksand"/>
              </a:rPr>
              <a:t>: Maximize expected reward through learned Q-values</a:t>
            </a:r>
          </a:p>
          <a:p>
            <a:pPr algn="l" marL="582928" indent="-291464" lvl="1">
              <a:lnSpc>
                <a:spcPts val="4589"/>
              </a:lnSpc>
              <a:buFont typeface="Arial"/>
              <a:buChar char="•"/>
            </a:pPr>
            <a:r>
              <a:rPr lang="en-US" b="true" sz="2699">
                <a:solidFill>
                  <a:srgbClr val="0F4662"/>
                </a:solidFill>
                <a:latin typeface="Quicksand Bold"/>
                <a:ea typeface="Quicksand Bold"/>
                <a:cs typeface="Quicksand Bold"/>
                <a:sym typeface="Quicksand Bold"/>
              </a:rPr>
              <a:t>Logs</a:t>
            </a:r>
            <a:r>
              <a:rPr lang="en-US" sz="2699">
                <a:solidFill>
                  <a:srgbClr val="0F4662"/>
                </a:solidFill>
                <a:latin typeface="Quicksand"/>
                <a:ea typeface="Quicksand"/>
                <a:cs typeface="Quicksand"/>
                <a:sym typeface="Quicksand"/>
              </a:rPr>
              <a:t>: Score &amp; reward tracked in dqn_training_log.csv</a:t>
            </a:r>
          </a:p>
        </p:txBody>
      </p:sp>
      <p:sp>
        <p:nvSpPr>
          <p:cNvPr name="TextBox 10" id="10"/>
          <p:cNvSpPr txBox="true"/>
          <p:nvPr/>
        </p:nvSpPr>
        <p:spPr>
          <a:xfrm rot="0">
            <a:off x="1028700" y="1914768"/>
            <a:ext cx="10527757"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DQN Agent (Deep Q-Network) :</a:t>
            </a:r>
          </a:p>
        </p:txBody>
      </p:sp>
      <p:sp>
        <p:nvSpPr>
          <p:cNvPr name="TextBox 11" id="11"/>
          <p:cNvSpPr txBox="true"/>
          <p:nvPr/>
        </p:nvSpPr>
        <p:spPr>
          <a:xfrm rot="0">
            <a:off x="12233450" y="6853897"/>
            <a:ext cx="5702843" cy="653463"/>
          </a:xfrm>
          <a:prstGeom prst="rect">
            <a:avLst/>
          </a:prstGeom>
        </p:spPr>
        <p:txBody>
          <a:bodyPr anchor="t" rtlCol="false" tIns="0" lIns="0" bIns="0" rIns="0">
            <a:spAutoFit/>
          </a:bodyPr>
          <a:lstStyle/>
          <a:p>
            <a:pPr algn="l" marL="0" indent="0" lvl="0">
              <a:lnSpc>
                <a:spcPts val="5460"/>
              </a:lnSpc>
              <a:spcBef>
                <a:spcPct val="0"/>
              </a:spcBef>
            </a:pPr>
            <a:r>
              <a:rPr lang="en-US" b="true" sz="3900" i="true">
                <a:solidFill>
                  <a:srgbClr val="60C9F0"/>
                </a:solidFill>
                <a:latin typeface="Cormorant Garamond Bold Italics"/>
                <a:ea typeface="Cormorant Garamond Bold Italics"/>
                <a:cs typeface="Cormorant Garamond Bold Italics"/>
                <a:sym typeface="Cormorant Garamond Bold Italics"/>
              </a:rPr>
              <a:t>DQN(Deep Q-Network)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DAGj0747_W0</dc:identifier>
  <dcterms:modified xsi:type="dcterms:W3CDTF">2011-08-01T06:04:30Z</dcterms:modified>
  <cp:revision>1</cp:revision>
  <dc:title>SNAKE GAME</dc:title>
</cp:coreProperties>
</file>